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3"/>
  </p:notesMasterIdLst>
  <p:handoutMasterIdLst>
    <p:handoutMasterId r:id="rId14"/>
  </p:handoutMasterIdLst>
  <p:sldIdLst>
    <p:sldId id="264" r:id="rId5"/>
    <p:sldId id="265" r:id="rId6"/>
    <p:sldId id="270" r:id="rId7"/>
    <p:sldId id="271" r:id="rId8"/>
    <p:sldId id="269" r:id="rId9"/>
    <p:sldId id="272" r:id="rId10"/>
    <p:sldId id="273" r:id="rId11"/>
    <p:sldId id="268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8BE21"/>
    <a:srgbClr val="000000"/>
    <a:srgbClr val="E8E8E8"/>
    <a:srgbClr val="0D0D0D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7A470-86C4-4F51-8620-58DE6471B0C9}" v="112" dt="2020-08-06T18:01:24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8" autoAdjust="0"/>
    <p:restoredTop sz="95226" autoAdjust="0"/>
  </p:normalViewPr>
  <p:slideViewPr>
    <p:cSldViewPr snapToGrid="0">
      <p:cViewPr varScale="1">
        <p:scale>
          <a:sx n="87" d="100"/>
          <a:sy n="87" d="100"/>
        </p:scale>
        <p:origin x="221" y="62"/>
      </p:cViewPr>
      <p:guideLst/>
    </p:cSldViewPr>
  </p:slideViewPr>
  <p:outlineViewPr>
    <p:cViewPr>
      <p:scale>
        <a:sx n="33" d="100"/>
        <a:sy n="33" d="100"/>
      </p:scale>
      <p:origin x="0" y="-21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Chad (MCD)" userId="4f5544cb-d0cc-4e3f-ab20-17d9cde62f08" providerId="ADAL" clId="{33B7A470-86C4-4F51-8620-58DE6471B0C9}"/>
    <pc:docChg chg="modSld">
      <pc:chgData name="Miller, Chad (MCD)" userId="4f5544cb-d0cc-4e3f-ab20-17d9cde62f08" providerId="ADAL" clId="{33B7A470-86C4-4F51-8620-58DE6471B0C9}" dt="2020-08-06T19:44:37.235" v="0" actId="14430"/>
      <pc:docMkLst>
        <pc:docMk/>
      </pc:docMkLst>
      <pc:sldChg chg="modSp">
        <pc:chgData name="Miller, Chad (MCD)" userId="4f5544cb-d0cc-4e3f-ab20-17d9cde62f08" providerId="ADAL" clId="{33B7A470-86C4-4F51-8620-58DE6471B0C9}" dt="2020-08-06T19:44:37.235" v="0" actId="14430"/>
        <pc:sldMkLst>
          <pc:docMk/>
          <pc:sldMk cId="1686907792" sldId="264"/>
        </pc:sldMkLst>
        <pc:picChg chg="mod">
          <ac:chgData name="Miller, Chad (MCD)" userId="4f5544cb-d0cc-4e3f-ab20-17d9cde62f08" providerId="ADAL" clId="{33B7A470-86C4-4F51-8620-58DE6471B0C9}" dt="2020-08-06T19:44:37.235" v="0" actId="14430"/>
          <ac:picMkLst>
            <pc:docMk/>
            <pc:sldMk cId="1686907792" sldId="264"/>
            <ac:picMk id="13" creationId="{00000000-0000-0000-0000-000000000000}"/>
          </ac:picMkLst>
        </pc:picChg>
      </pc:sldChg>
    </pc:docChg>
  </pc:docChgLst>
  <pc:docChgLst>
    <pc:chgData name="Miller, Chad (MCD)" userId="4f5544cb-d0cc-4e3f-ab20-17d9cde62f08" providerId="ADAL" clId="{ABB3145F-52EA-47B5-80BD-9615C96B33DF}"/>
    <pc:docChg chg="undo redo addSld delSld modSld">
      <pc:chgData name="Miller, Chad (MCD)" userId="4f5544cb-d0cc-4e3f-ab20-17d9cde62f08" providerId="ADAL" clId="{ABB3145F-52EA-47B5-80BD-9615C96B33DF}" dt="2020-08-06T18:01:24.649" v="243" actId="27636"/>
      <pc:docMkLst>
        <pc:docMk/>
      </pc:docMkLst>
      <pc:sldChg chg="modSp">
        <pc:chgData name="Miller, Chad (MCD)" userId="4f5544cb-d0cc-4e3f-ab20-17d9cde62f08" providerId="ADAL" clId="{ABB3145F-52EA-47B5-80BD-9615C96B33DF}" dt="2020-08-06T17:53:10.850" v="202" actId="14429"/>
        <pc:sldMkLst>
          <pc:docMk/>
          <pc:sldMk cId="1686907792" sldId="264"/>
        </pc:sldMkLst>
        <pc:spChg chg="mod">
          <ac:chgData name="Miller, Chad (MCD)" userId="4f5544cb-d0cc-4e3f-ab20-17d9cde62f08" providerId="ADAL" clId="{ABB3145F-52EA-47B5-80BD-9615C96B33DF}" dt="2020-08-06T17:52:15.282" v="201" actId="13244"/>
          <ac:spMkLst>
            <pc:docMk/>
            <pc:sldMk cId="1686907792" sldId="264"/>
            <ac:spMk id="2" creationId="{00000000-0000-0000-0000-000000000000}"/>
          </ac:spMkLst>
        </pc:spChg>
        <pc:picChg chg="mod">
          <ac:chgData name="Miller, Chad (MCD)" userId="4f5544cb-d0cc-4e3f-ab20-17d9cde62f08" providerId="ADAL" clId="{ABB3145F-52EA-47B5-80BD-9615C96B33DF}" dt="2020-08-06T17:51:09.476" v="199" actId="962"/>
          <ac:picMkLst>
            <pc:docMk/>
            <pc:sldMk cId="1686907792" sldId="264"/>
            <ac:picMk id="4" creationId="{00000000-0000-0000-0000-000000000000}"/>
          </ac:picMkLst>
        </pc:picChg>
        <pc:picChg chg="mod">
          <ac:chgData name="Miller, Chad (MCD)" userId="4f5544cb-d0cc-4e3f-ab20-17d9cde62f08" providerId="ADAL" clId="{ABB3145F-52EA-47B5-80BD-9615C96B33DF}" dt="2020-08-06T17:53:10.850" v="202" actId="14429"/>
          <ac:picMkLst>
            <pc:docMk/>
            <pc:sldMk cId="1686907792" sldId="264"/>
            <ac:picMk id="13" creationId="{00000000-0000-0000-0000-000000000000}"/>
          </ac:picMkLst>
        </pc:picChg>
      </pc:sldChg>
      <pc:sldChg chg="addSp delSp modSp">
        <pc:chgData name="Miller, Chad (MCD)" userId="4f5544cb-d0cc-4e3f-ab20-17d9cde62f08" providerId="ADAL" clId="{ABB3145F-52EA-47B5-80BD-9615C96B33DF}" dt="2020-08-06T17:54:38.243" v="232" actId="962"/>
        <pc:sldMkLst>
          <pc:docMk/>
          <pc:sldMk cId="898002783" sldId="265"/>
        </pc:sldMkLst>
        <pc:spChg chg="add del mod">
          <ac:chgData name="Miller, Chad (MCD)" userId="4f5544cb-d0cc-4e3f-ab20-17d9cde62f08" providerId="ADAL" clId="{ABB3145F-52EA-47B5-80BD-9615C96B33DF}" dt="2020-08-06T17:41:20.276" v="161"/>
          <ac:spMkLst>
            <pc:docMk/>
            <pc:sldMk cId="898002783" sldId="265"/>
            <ac:spMk id="3" creationId="{E9F6A75C-37C0-451A-B56A-4FF61F8FB50F}"/>
          </ac:spMkLst>
        </pc:spChg>
        <pc:picChg chg="mod">
          <ac:chgData name="Miller, Chad (MCD)" userId="4f5544cb-d0cc-4e3f-ab20-17d9cde62f08" providerId="ADAL" clId="{ABB3145F-52EA-47B5-80BD-9615C96B33DF}" dt="2020-08-06T17:54:38.243" v="232" actId="962"/>
          <ac:picMkLst>
            <pc:docMk/>
            <pc:sldMk cId="898002783" sldId="265"/>
            <ac:picMk id="4" creationId="{00000000-0000-0000-0000-000000000000}"/>
          </ac:picMkLst>
        </pc:picChg>
      </pc:sldChg>
      <pc:sldChg chg="modSp">
        <pc:chgData name="Miller, Chad (MCD)" userId="4f5544cb-d0cc-4e3f-ab20-17d9cde62f08" providerId="ADAL" clId="{ABB3145F-52EA-47B5-80BD-9615C96B33DF}" dt="2020-08-06T18:00:31.041" v="239" actId="962"/>
        <pc:sldMkLst>
          <pc:docMk/>
          <pc:sldMk cId="2339706302" sldId="269"/>
        </pc:sldMkLst>
        <pc:picChg chg="mod">
          <ac:chgData name="Miller, Chad (MCD)" userId="4f5544cb-d0cc-4e3f-ab20-17d9cde62f08" providerId="ADAL" clId="{ABB3145F-52EA-47B5-80BD-9615C96B33DF}" dt="2020-08-06T18:00:31.041" v="239" actId="962"/>
          <ac:picMkLst>
            <pc:docMk/>
            <pc:sldMk cId="2339706302" sldId="269"/>
            <ac:picMk id="4" creationId="{00000000-0000-0000-0000-000000000000}"/>
          </ac:picMkLst>
        </pc:picChg>
      </pc:sldChg>
      <pc:sldChg chg="modSp add del">
        <pc:chgData name="Miller, Chad (MCD)" userId="4f5544cb-d0cc-4e3f-ab20-17d9cde62f08" providerId="ADAL" clId="{ABB3145F-52EA-47B5-80BD-9615C96B33DF}" dt="2020-08-06T17:50:44.734" v="187" actId="1036"/>
        <pc:sldMkLst>
          <pc:docMk/>
          <pc:sldMk cId="1974538134" sldId="270"/>
        </pc:sldMkLst>
        <pc:spChg chg="mod">
          <ac:chgData name="Miller, Chad (MCD)" userId="4f5544cb-d0cc-4e3f-ab20-17d9cde62f08" providerId="ADAL" clId="{ABB3145F-52EA-47B5-80BD-9615C96B33DF}" dt="2020-08-06T17:50:44.734" v="187" actId="1036"/>
          <ac:spMkLst>
            <pc:docMk/>
            <pc:sldMk cId="1974538134" sldId="270"/>
            <ac:spMk id="3" creationId="{00000000-0000-0000-0000-000000000000}"/>
          </ac:spMkLst>
        </pc:spChg>
      </pc:sldChg>
      <pc:sldChg chg="modSp add del">
        <pc:chgData name="Miller, Chad (MCD)" userId="4f5544cb-d0cc-4e3f-ab20-17d9cde62f08" providerId="ADAL" clId="{ABB3145F-52EA-47B5-80BD-9615C96B33DF}" dt="2020-08-06T17:50:43.399" v="185" actId="1036"/>
        <pc:sldMkLst>
          <pc:docMk/>
          <pc:sldMk cId="2840186065" sldId="271"/>
        </pc:sldMkLst>
        <pc:spChg chg="mod">
          <ac:chgData name="Miller, Chad (MCD)" userId="4f5544cb-d0cc-4e3f-ab20-17d9cde62f08" providerId="ADAL" clId="{ABB3145F-52EA-47B5-80BD-9615C96B33DF}" dt="2020-08-06T17:50:43.399" v="185" actId="1036"/>
          <ac:spMkLst>
            <pc:docMk/>
            <pc:sldMk cId="2840186065" sldId="271"/>
            <ac:spMk id="2" creationId="{00000000-0000-0000-0000-000000000000}"/>
          </ac:spMkLst>
        </pc:spChg>
        <pc:spChg chg="mod">
          <ac:chgData name="Miller, Chad (MCD)" userId="4f5544cb-d0cc-4e3f-ab20-17d9cde62f08" providerId="ADAL" clId="{ABB3145F-52EA-47B5-80BD-9615C96B33DF}" dt="2020-08-06T17:50:41.925" v="183" actId="1036"/>
          <ac:spMkLst>
            <pc:docMk/>
            <pc:sldMk cId="2840186065" sldId="271"/>
            <ac:spMk id="3" creationId="{00000000-0000-0000-0000-000000000000}"/>
          </ac:spMkLst>
        </pc:spChg>
      </pc:sldChg>
      <pc:sldChg chg="modSp">
        <pc:chgData name="Miller, Chad (MCD)" userId="4f5544cb-d0cc-4e3f-ab20-17d9cde62f08" providerId="ADAL" clId="{ABB3145F-52EA-47B5-80BD-9615C96B33DF}" dt="2020-08-06T18:01:24.649" v="243" actId="27636"/>
        <pc:sldMkLst>
          <pc:docMk/>
          <pc:sldMk cId="43039602" sldId="273"/>
        </pc:sldMkLst>
        <pc:spChg chg="mod">
          <ac:chgData name="Miller, Chad (MCD)" userId="4f5544cb-d0cc-4e3f-ab20-17d9cde62f08" providerId="ADAL" clId="{ABB3145F-52EA-47B5-80BD-9615C96B33DF}" dt="2020-08-06T18:01:24.649" v="243" actId="27636"/>
          <ac:spMkLst>
            <pc:docMk/>
            <pc:sldMk cId="43039602" sldId="27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8/11/2020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96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32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88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12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61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85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4092602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092602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white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644883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8" descr="Minnesota Council on Disability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398185" y="1188374"/>
            <a:ext cx="5395630" cy="192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10515600" cy="4788393"/>
          </a:xfrm>
          <a:noFill/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Blue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igh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, Imag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, Image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Blue, Image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ight Gray, Image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Vertic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33272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 Vertic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7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Reversed Logo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 txBox="1">
            <a:spLocks/>
          </p:cNvSpPr>
          <p:nvPr userDrawn="1"/>
        </p:nvSpPr>
        <p:spPr bwMode="ltGray">
          <a:xfrm>
            <a:off x="0" y="4092604"/>
            <a:ext cx="12192000" cy="1295182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Title 2"/>
          <p:cNvSpPr>
            <a:spLocks noGrp="1"/>
          </p:cNvSpPr>
          <p:nvPr>
            <p:ph type="ctrTitle" hasCustomPrompt="1"/>
          </p:nvPr>
        </p:nvSpPr>
        <p:spPr bwMode="black">
          <a:xfrm>
            <a:off x="266700" y="4092602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white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644883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8" descr="Minnesota Council on Disability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114898" y="1324817"/>
            <a:ext cx="5962204" cy="16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Horizont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0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2-Up Horizont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0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7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473743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10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or Objects (10-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301038" y="1600201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5" name="Content Placeholder 4"/>
          <p:cNvSpPr>
            <a:spLocks noGrp="1"/>
          </p:cNvSpPr>
          <p:nvPr>
            <p:ph sz="half" idx="27" hasCustomPrompt="1"/>
          </p:nvPr>
        </p:nvSpPr>
        <p:spPr>
          <a:xfrm>
            <a:off x="2676908" y="1600200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6" name="Content Placeholder 5"/>
          <p:cNvSpPr>
            <a:spLocks noGrp="1"/>
          </p:cNvSpPr>
          <p:nvPr>
            <p:ph sz="half" idx="28" hasCustomPrompt="1"/>
          </p:nvPr>
        </p:nvSpPr>
        <p:spPr>
          <a:xfrm>
            <a:off x="5061185" y="1600202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8" name="Content Placeholder 6"/>
          <p:cNvSpPr>
            <a:spLocks noGrp="1"/>
          </p:cNvSpPr>
          <p:nvPr>
            <p:ph sz="half" idx="29" hasCustomPrompt="1"/>
          </p:nvPr>
        </p:nvSpPr>
        <p:spPr>
          <a:xfrm>
            <a:off x="7450666" y="1600200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9" name="Content Placeholder 7"/>
          <p:cNvSpPr>
            <a:spLocks noGrp="1"/>
          </p:cNvSpPr>
          <p:nvPr>
            <p:ph sz="half" idx="30" hasCustomPrompt="1"/>
          </p:nvPr>
        </p:nvSpPr>
        <p:spPr>
          <a:xfrm>
            <a:off x="9809451" y="1600199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5" name="Content Placeholder 8"/>
          <p:cNvSpPr>
            <a:spLocks noGrp="1"/>
          </p:cNvSpPr>
          <p:nvPr>
            <p:ph sz="half" idx="31" hasCustomPrompt="1"/>
          </p:nvPr>
        </p:nvSpPr>
        <p:spPr>
          <a:xfrm>
            <a:off x="295833" y="4000500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half" idx="32" hasCustomPrompt="1"/>
          </p:nvPr>
        </p:nvSpPr>
        <p:spPr>
          <a:xfrm>
            <a:off x="2671704" y="4000499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half" idx="33" hasCustomPrompt="1"/>
          </p:nvPr>
        </p:nvSpPr>
        <p:spPr>
          <a:xfrm>
            <a:off x="5055980" y="4000501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half" idx="34" hasCustomPrompt="1"/>
          </p:nvPr>
        </p:nvSpPr>
        <p:spPr>
          <a:xfrm>
            <a:off x="7445462" y="4000499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19" name="Content Placeholder 12"/>
          <p:cNvSpPr>
            <a:spLocks noGrp="1"/>
          </p:cNvSpPr>
          <p:nvPr>
            <p:ph sz="half" idx="35" hasCustomPrompt="1"/>
          </p:nvPr>
        </p:nvSpPr>
        <p:spPr>
          <a:xfrm>
            <a:off x="9804246" y="4000498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22" name="Slide Number Placeholder 1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Rectangle 16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37733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rgbClr val="003865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Dark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1"/>
            <a:ext cx="12192000" cy="1219200"/>
          </a:xfrm>
          <a:prstGeom prst="rect">
            <a:avLst/>
          </a:prstGeom>
          <a:solidFill>
            <a:srgbClr val="0D0D0D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Green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78BE2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 txBox="1">
            <a:spLocks/>
          </p:cNvSpPr>
          <p:nvPr userDrawn="1"/>
        </p:nvSpPr>
        <p:spPr bwMode="black">
          <a:xfrm>
            <a:off x="0" y="3477837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77837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041204"/>
            <a:ext cx="10515600" cy="10971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pic>
        <p:nvPicPr>
          <p:cNvPr id="10" name="Picture 5" descr="Minnesota Council on Disability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1482" y="5731228"/>
            <a:ext cx="2926977" cy="1045349"/>
          </a:xfrm>
          <a:prstGeom prst="rect">
            <a:avLst/>
          </a:prstGeom>
        </p:spPr>
      </p:pic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Dark Horizontal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Dark Vertical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648725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Light Gray Horizontal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Light Gray Vertical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 bwMode="black">
          <a:xfrm>
            <a:off x="838200" y="1365203"/>
            <a:ext cx="10515600" cy="15671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4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Ligh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064751064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lue Horizontal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lue Vertical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Blue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57571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45720" rIns="4572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Computer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4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Computer, Tablet, Phon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7"/>
          <a:stretch/>
        </p:blipFill>
        <p:spPr bwMode="gray">
          <a:xfrm>
            <a:off x="513807" y="300788"/>
            <a:ext cx="11412844" cy="6506515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8" y="691883"/>
            <a:ext cx="6298572" cy="336913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2393577" y="3413074"/>
            <a:ext cx="1848970" cy="245833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968188" y="4352926"/>
            <a:ext cx="894231" cy="1570503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95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67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Dark Background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ackground (Blue Title, Overl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 bwMode="auto">
          <a:xfrm>
            <a:off x="0" y="1921328"/>
            <a:ext cx="5683624" cy="4234542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ackground (White Title, Blue Overl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 bwMode="auto">
          <a:xfrm>
            <a:off x="0" y="1921328"/>
            <a:ext cx="5683624" cy="4234542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(Blue Circl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6304108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(Multiple Circle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7289728" y="901318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54753" y="398666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679058" y="3827626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Blue Box, Photo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hf sldNum="0"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/>
          </p:cNvSpPr>
          <p:nvPr userDrawn="1"/>
        </p:nvSpPr>
        <p:spPr bwMode="black">
          <a:xfrm>
            <a:off x="0" y="4188561"/>
            <a:ext cx="12192000" cy="119922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188564"/>
            <a:ext cx="11658600" cy="1199223"/>
          </a:xfrm>
          <a:noFill/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644884"/>
            <a:ext cx="10515600" cy="711464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8" descr="Minnesota Council on Disability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330297" y="357602"/>
            <a:ext cx="2926977" cy="1045349"/>
          </a:xfrm>
          <a:prstGeom prst="rect">
            <a:avLst/>
          </a:prstGeom>
        </p:spPr>
      </p:pic>
      <p:sp>
        <p:nvSpPr>
          <p:cNvPr id="11" name="Picture Placeholder 9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ement (Light Gray Background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/>
          </p:cNvSpPr>
          <p:nvPr userDrawn="1"/>
        </p:nvSpPr>
        <p:spPr bwMode="black">
          <a:xfrm>
            <a:off x="0" y="1389684"/>
            <a:ext cx="12192000" cy="1340989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389685"/>
            <a:ext cx="11658600" cy="1340989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Image Background)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1651380"/>
            <a:ext cx="12192000" cy="1733266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651380"/>
            <a:ext cx="11658600" cy="1733266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u="none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7" descr="Minnesota Council on Disability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8330297" y="329321"/>
            <a:ext cx="2926977" cy="104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innesota Council on Disability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083" y="262644"/>
            <a:ext cx="3272835" cy="116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0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594624"/>
            <a:ext cx="10515600" cy="4582339"/>
          </a:xfrm>
          <a:noFill/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838200" y="1335281"/>
            <a:ext cx="10515600" cy="4841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335281"/>
            <a:ext cx="10515600" cy="4841683"/>
          </a:xfrm>
          <a:noFill/>
        </p:spPr>
        <p:txBody>
          <a:bodyPr lIns="182880" tIns="301752" rIns="18288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38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8/11/2020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8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80" r:id="rId10"/>
    <p:sldLayoutId id="2147483773" r:id="rId11"/>
    <p:sldLayoutId id="2147483800" r:id="rId12"/>
    <p:sldLayoutId id="2147483688" r:id="rId13"/>
    <p:sldLayoutId id="2147483826" r:id="rId14"/>
    <p:sldLayoutId id="2147483801" r:id="rId15"/>
    <p:sldLayoutId id="2147483802" r:id="rId16"/>
    <p:sldLayoutId id="2147483803" r:id="rId17"/>
    <p:sldLayoutId id="2147483744" r:id="rId18"/>
    <p:sldLayoutId id="2147483793" r:id="rId19"/>
    <p:sldLayoutId id="2147483767" r:id="rId20"/>
    <p:sldLayoutId id="2147483771" r:id="rId21"/>
    <p:sldLayoutId id="2147483772" r:id="rId22"/>
    <p:sldLayoutId id="2147483820" r:id="rId23"/>
    <p:sldLayoutId id="2147483769" r:id="rId24"/>
    <p:sldLayoutId id="2147483770" r:id="rId25"/>
    <p:sldLayoutId id="2147483829" r:id="rId26"/>
    <p:sldLayoutId id="2147483732" r:id="rId27"/>
    <p:sldLayoutId id="2147483794" r:id="rId28"/>
    <p:sldLayoutId id="2147483733" r:id="rId29"/>
    <p:sldLayoutId id="2147483821" r:id="rId30"/>
    <p:sldLayoutId id="2147483805" r:id="rId31"/>
    <p:sldLayoutId id="2147483806" r:id="rId32"/>
    <p:sldLayoutId id="2147483822" r:id="rId33"/>
    <p:sldLayoutId id="2147483750" r:id="rId34"/>
    <p:sldLayoutId id="2147483765" r:id="rId35"/>
    <p:sldLayoutId id="2147483823" r:id="rId36"/>
    <p:sldLayoutId id="2147483809" r:id="rId37"/>
    <p:sldLayoutId id="2147483808" r:id="rId38"/>
    <p:sldLayoutId id="2147483824" r:id="rId39"/>
    <p:sldLayoutId id="2147483781" r:id="rId40"/>
    <p:sldLayoutId id="2147483825" r:id="rId41"/>
    <p:sldLayoutId id="2147483807" r:id="rId42"/>
    <p:sldLayoutId id="2147483819" r:id="rId43"/>
    <p:sldLayoutId id="2147483738" r:id="rId44"/>
    <p:sldLayoutId id="2147483739" r:id="rId45"/>
    <p:sldLayoutId id="2147483754" r:id="rId46"/>
    <p:sldLayoutId id="2147483755" r:id="rId47"/>
    <p:sldLayoutId id="2147483759" r:id="rId48"/>
    <p:sldLayoutId id="2147483753" r:id="rId49"/>
    <p:sldLayoutId id="2147483763" r:id="rId50"/>
    <p:sldLayoutId id="2147483762" r:id="rId51"/>
    <p:sldLayoutId id="2147483797" r:id="rId52"/>
    <p:sldLayoutId id="2147483827" r:id="rId5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View of a disability rally from the Minnesota Capitol Rotunda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83" b="13683"/>
          <a:stretch>
            <a:fillRect/>
          </a:stretch>
        </p:blipFill>
        <p:spPr>
          <a:xfrm>
            <a:off x="0" y="0"/>
            <a:ext cx="12192000" cy="3477837"/>
          </a:xfr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Director Interview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E. David Dively | Candidate</a:t>
            </a:r>
          </a:p>
        </p:txBody>
      </p:sp>
      <p:pic>
        <p:nvPicPr>
          <p:cNvPr id="13" name="Picture 5" descr="Minnesota Council on Disability logo" hidden="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1482" y="5731228"/>
            <a:ext cx="2926977" cy="104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Briefcase icon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196" r="-215196"/>
          <a:stretch/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Trend 1 – Education during COVID19</a:t>
            </a:r>
          </a:p>
        </p:txBody>
      </p:sp>
    </p:spTree>
    <p:extLst>
      <p:ext uri="{BB962C8B-B14F-4D97-AF65-F5344CB8AC3E}">
        <p14:creationId xmlns:p14="http://schemas.microsoft.com/office/powerpoint/2010/main" val="89800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Education meets Hybrid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children, like my son with Autism, distance learning was not effective in the spring.</a:t>
            </a:r>
          </a:p>
          <a:p>
            <a:r>
              <a:rPr lang="en-US" dirty="0"/>
              <a:t>For Deaf, Hard of Hearing, and </a:t>
            </a:r>
            <a:r>
              <a:rPr lang="en-US" dirty="0" err="1"/>
              <a:t>DeafBlind</a:t>
            </a:r>
            <a:r>
              <a:rPr lang="en-US" dirty="0"/>
              <a:t> students and faculty, additional accommodations are needed but not yet available, such as clear masks.</a:t>
            </a:r>
          </a:p>
          <a:p>
            <a:r>
              <a:rPr lang="en-US" dirty="0"/>
              <a:t>Significant burden shifted to parents, particularly for elementary and early childhood education.</a:t>
            </a:r>
          </a:p>
          <a:p>
            <a:r>
              <a:rPr lang="en-US" dirty="0"/>
              <a:t>Fulfilling IEP requirements using Zoom rooms does not meet our high standards of education we desire in Minnesota</a:t>
            </a:r>
          </a:p>
          <a:p>
            <a:pPr lvl="1"/>
            <a:r>
              <a:rPr lang="en-US" dirty="0"/>
              <a:t>Social skills groups</a:t>
            </a:r>
          </a:p>
          <a:p>
            <a:pPr lvl="1"/>
            <a:r>
              <a:rPr lang="en-US" dirty="0"/>
              <a:t>Speech therapy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3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trend one mean for MCD?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might these impact the work of MCD? </a:t>
            </a:r>
          </a:p>
          <a:p>
            <a:r>
              <a:rPr lang="en-US" dirty="0"/>
              <a:t>What partnerships outside of our disability community might be involved in moving these forward? </a:t>
            </a:r>
          </a:p>
          <a:p>
            <a:pPr lvl="1"/>
            <a:r>
              <a:rPr lang="en-US" dirty="0"/>
              <a:t>MASE &amp; MASA</a:t>
            </a:r>
          </a:p>
          <a:p>
            <a:pPr lvl="1"/>
            <a:r>
              <a:rPr lang="en-US" dirty="0"/>
              <a:t>MDE &amp; Governor’s Office</a:t>
            </a:r>
          </a:p>
          <a:p>
            <a:pPr lvl="1"/>
            <a:r>
              <a:rPr lang="en-US" dirty="0"/>
              <a:t>Parent’s advocacy groups</a:t>
            </a:r>
          </a:p>
          <a:p>
            <a:r>
              <a:rPr lang="en-US" dirty="0"/>
              <a:t>What could MCD’s role be in these partnerships?</a:t>
            </a:r>
          </a:p>
          <a:p>
            <a:pPr lvl="1"/>
            <a:r>
              <a:rPr lang="en-US" dirty="0"/>
              <a:t>Technical advice, hosting discussions, town halls, and leading by convening groups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8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Briefcase icon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6624" r="-216624"/>
          <a:stretch/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Trend 2 – Employment for PWD</a:t>
            </a:r>
          </a:p>
        </p:txBody>
      </p:sp>
    </p:spTree>
    <p:extLst>
      <p:ext uri="{BB962C8B-B14F-4D97-AF65-F5344CB8AC3E}">
        <p14:creationId xmlns:p14="http://schemas.microsoft.com/office/powerpoint/2010/main" val="233970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a missed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Minnesota was at nearly full employment for people without a disability, we missed a significant opportunity to improve employment for PWD--- PWD had:</a:t>
            </a:r>
          </a:p>
          <a:p>
            <a:pPr lvl="1"/>
            <a:r>
              <a:rPr lang="en-US" dirty="0"/>
              <a:t>Largest income gap in the country</a:t>
            </a:r>
          </a:p>
          <a:p>
            <a:pPr lvl="1"/>
            <a:r>
              <a:rPr lang="en-US" dirty="0"/>
              <a:t>Double the unemployment rate</a:t>
            </a:r>
          </a:p>
          <a:p>
            <a:r>
              <a:rPr lang="en-US" dirty="0"/>
              <a:t>Since COVID19, the US GDP has shrunk approximately by a third.</a:t>
            </a:r>
          </a:p>
          <a:p>
            <a:r>
              <a:rPr lang="en-US" dirty="0"/>
              <a:t>Unemployment in Minnesota, in total, is back up to approximately 10%.</a:t>
            </a:r>
          </a:p>
          <a:p>
            <a:r>
              <a:rPr lang="en-US" dirty="0"/>
              <a:t>Connect 700 program implementation challenges and task force already in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7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trend two mean for MCD?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How might these impact the work of MCD? </a:t>
            </a:r>
          </a:p>
          <a:p>
            <a:pPr lvl="1"/>
            <a:r>
              <a:rPr lang="en-US" dirty="0"/>
              <a:t>Already partially in progress with the mandatory task force to improve employment and retention for PWD in State government.</a:t>
            </a:r>
          </a:p>
          <a:p>
            <a:pPr lvl="1"/>
            <a:r>
              <a:rPr lang="en-US" dirty="0"/>
              <a:t>Increased DEED/VR funding</a:t>
            </a:r>
          </a:p>
          <a:p>
            <a:r>
              <a:rPr lang="en-US" dirty="0"/>
              <a:t>What partnerships outside of our disability community might be involved in moving these forward? </a:t>
            </a:r>
          </a:p>
          <a:p>
            <a:pPr lvl="1">
              <a:spcAft>
                <a:spcPts val="2900"/>
              </a:spcAft>
            </a:pPr>
            <a:r>
              <a:rPr lang="en-US" dirty="0"/>
              <a:t>Increased collaboration with the Ethnic Councils</a:t>
            </a:r>
          </a:p>
          <a:p>
            <a:r>
              <a:rPr lang="en-US" dirty="0"/>
              <a:t>What could MCD’s role be in these partnerships?</a:t>
            </a:r>
          </a:p>
          <a:p>
            <a:pPr lvl="1"/>
            <a:r>
              <a:rPr lang="en-US" dirty="0"/>
              <a:t>As the only disability agency that covers all disabilities, MCD’s role should be to lead as a host.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2918816"/>
      </p:ext>
    </p:extLst>
  </p:cSld>
  <p:clrMapOvr>
    <a:masterClrMapping/>
  </p:clrMapOvr>
</p:sld>
</file>

<file path=ppt/theme/theme1.xml><?xml version="1.0" encoding="utf-8"?>
<a:theme xmlns:a="http://schemas.openxmlformats.org/drawingml/2006/main" name="Minnesota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F40EF7E-B9FE-4DA5-B48A-FB599C4D9F7E}" vid="{B5CA3B7D-044F-4664-BA08-1ED2A56CCD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0C84D1B00AC04D9DBC9C5DC1C6A00F" ma:contentTypeVersion="10" ma:contentTypeDescription="Create a new document." ma:contentTypeScope="" ma:versionID="3169130713114492b8b304d5e6a84786">
  <xsd:schema xmlns:xsd="http://www.w3.org/2001/XMLSchema" xmlns:xs="http://www.w3.org/2001/XMLSchema" xmlns:p="http://schemas.microsoft.com/office/2006/metadata/properties" xmlns:ns3="054a89b7-3883-4504-83cd-c5b0b066609a" xmlns:ns4="5a761333-8e26-4768-822a-e41999f03fe2" targetNamespace="http://schemas.microsoft.com/office/2006/metadata/properties" ma:root="true" ma:fieldsID="f511bc0b4f3ad7405cc3b046c2fcc47e" ns3:_="" ns4:_="">
    <xsd:import namespace="054a89b7-3883-4504-83cd-c5b0b066609a"/>
    <xsd:import namespace="5a761333-8e26-4768-822a-e41999f03f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a89b7-3883-4504-83cd-c5b0b06660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61333-8e26-4768-822a-e41999f03fe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D510FD1-6ED7-4E9E-B589-D8D94108F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4a89b7-3883-4504-83cd-c5b0b066609a"/>
    <ds:schemaRef ds:uri="5a761333-8e26-4768-822a-e41999f03f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1602</TotalTime>
  <Words>363</Words>
  <Application>Microsoft Office PowerPoint</Application>
  <PresentationFormat>Widescreen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Minnesota</vt:lpstr>
      <vt:lpstr>Executive Director Interview Presentation</vt:lpstr>
      <vt:lpstr>Trend 1 – Education during COVID19</vt:lpstr>
      <vt:lpstr>Special Education meets Hybrid Education</vt:lpstr>
      <vt:lpstr>What does trend one mean for MCD?</vt:lpstr>
      <vt:lpstr>Trend 2 – Employment for PWD</vt:lpstr>
      <vt:lpstr>The story of a missed opportunity</vt:lpstr>
      <vt:lpstr>What does trend two mean for MCD?</vt:lpstr>
      <vt:lpstr>Thank You!</vt:lpstr>
    </vt:vector>
  </TitlesOfParts>
  <Company>Minnesota Council on Disability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Director Interview Presentation</dc:title>
  <dc:subject/>
  <dc:creator>E. David Dively</dc:creator>
  <cp:keywords/>
  <dc:description/>
  <cp:lastModifiedBy>Miller, Chad (MCD)</cp:lastModifiedBy>
  <cp:revision>18</cp:revision>
  <cp:lastPrinted>2017-03-14T16:27:36Z</cp:lastPrinted>
  <dcterms:created xsi:type="dcterms:W3CDTF">2020-07-23T15:00:12Z</dcterms:created>
  <dcterms:modified xsi:type="dcterms:W3CDTF">2020-08-11T16:56:27Z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1.31</vt:lpwstr>
  </property>
  <property fmtid="{D5CDD505-2E9C-101B-9397-08002B2CF9AE}" pid="3" name="ContentTypeId">
    <vt:lpwstr>0x0101000B0C84D1B00AC04D9DBC9C5DC1C6A00F</vt:lpwstr>
  </property>
</Properties>
</file>