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4"/>
  </p:sldMasterIdLst>
  <p:notesMasterIdLst>
    <p:notesMasterId r:id="rId20"/>
  </p:notesMasterIdLst>
  <p:handoutMasterIdLst>
    <p:handoutMasterId r:id="rId21"/>
  </p:handoutMasterIdLst>
  <p:sldIdLst>
    <p:sldId id="396" r:id="rId5"/>
    <p:sldId id="499" r:id="rId6"/>
    <p:sldId id="615" r:id="rId7"/>
    <p:sldId id="613" r:id="rId8"/>
    <p:sldId id="460" r:id="rId9"/>
    <p:sldId id="504" r:id="rId10"/>
    <p:sldId id="502" r:id="rId11"/>
    <p:sldId id="503" r:id="rId12"/>
    <p:sldId id="505" r:id="rId13"/>
    <p:sldId id="506" r:id="rId14"/>
    <p:sldId id="618" r:id="rId15"/>
    <p:sldId id="616" r:id="rId16"/>
    <p:sldId id="611" r:id="rId17"/>
    <p:sldId id="617" r:id="rId18"/>
    <p:sldId id="4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utz, Taylor (MDHR)" initials="PT(" lastIdx="4" clrIdx="0">
    <p:extLst>
      <p:ext uri="{19B8F6BF-5375-455C-9EA6-DF929625EA0E}">
        <p15:presenceInfo xmlns:p15="http://schemas.microsoft.com/office/powerpoint/2012/main" userId="S::Taylor.Putz@state.mn.us::f1f540f8-2878-460d-b003-da5975f823c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865"/>
    <a:srgbClr val="78BE21"/>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E46ABF-8670-44A3-B238-E9AEF533CF44}" v="1347" dt="2020-11-17T16:17:44.0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70" d="100"/>
          <a:sy n="70" d="100"/>
        </p:scale>
        <p:origin x="192" y="62"/>
      </p:cViewPr>
      <p:guideLst>
        <p:guide orient="horz" pos="2160"/>
        <p:guide pos="3840"/>
      </p:guideLst>
    </p:cSldViewPr>
  </p:slideViewPr>
  <p:outlineViewPr>
    <p:cViewPr>
      <p:scale>
        <a:sx n="33" d="100"/>
        <a:sy n="33" d="100"/>
      </p:scale>
      <p:origin x="0" y="-3245"/>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er, Chad (MCD)" userId="4f5544cb-d0cc-4e3f-ab20-17d9cde62f08" providerId="ADAL" clId="{57E46ABF-8670-44A3-B238-E9AEF533CF44}"/>
    <pc:docChg chg="custSel addSld delSld modSld modMainMaster">
      <pc:chgData name="Miller, Chad (MCD)" userId="4f5544cb-d0cc-4e3f-ab20-17d9cde62f08" providerId="ADAL" clId="{57E46ABF-8670-44A3-B238-E9AEF533CF44}" dt="2020-11-16T23:08:15.574" v="1412" actId="13244"/>
      <pc:docMkLst>
        <pc:docMk/>
      </pc:docMkLst>
      <pc:sldChg chg="addSp delSp modSp">
        <pc:chgData name="Miller, Chad (MCD)" userId="4f5544cb-d0cc-4e3f-ab20-17d9cde62f08" providerId="ADAL" clId="{57E46ABF-8670-44A3-B238-E9AEF533CF44}" dt="2020-11-16T22:25:43.270" v="1361" actId="14100"/>
        <pc:sldMkLst>
          <pc:docMk/>
          <pc:sldMk cId="1665486020" sldId="396"/>
        </pc:sldMkLst>
        <pc:spChg chg="mod">
          <ac:chgData name="Miller, Chad (MCD)" userId="4f5544cb-d0cc-4e3f-ab20-17d9cde62f08" providerId="ADAL" clId="{57E46ABF-8670-44A3-B238-E9AEF533CF44}" dt="2020-11-16T20:04:44.583" v="64" actId="20577"/>
          <ac:spMkLst>
            <pc:docMk/>
            <pc:sldMk cId="1665486020" sldId="396"/>
            <ac:spMk id="3" creationId="{00000000-0000-0000-0000-000000000000}"/>
          </ac:spMkLst>
        </pc:spChg>
        <pc:spChg chg="mod">
          <ac:chgData name="Miller, Chad (MCD)" userId="4f5544cb-d0cc-4e3f-ab20-17d9cde62f08" providerId="ADAL" clId="{57E46ABF-8670-44A3-B238-E9AEF533CF44}" dt="2020-11-16T22:25:43.270" v="1361" actId="14100"/>
          <ac:spMkLst>
            <pc:docMk/>
            <pc:sldMk cId="1665486020" sldId="396"/>
            <ac:spMk id="4" creationId="{00000000-0000-0000-0000-000000000000}"/>
          </ac:spMkLst>
        </pc:spChg>
        <pc:spChg chg="add del">
          <ac:chgData name="Miller, Chad (MCD)" userId="4f5544cb-d0cc-4e3f-ab20-17d9cde62f08" providerId="ADAL" clId="{57E46ABF-8670-44A3-B238-E9AEF533CF44}" dt="2020-11-16T20:02:36.747" v="5"/>
          <ac:spMkLst>
            <pc:docMk/>
            <pc:sldMk cId="1665486020" sldId="396"/>
            <ac:spMk id="8" creationId="{3874BA8C-5D49-457D-847F-BE2DCB95CF7D}"/>
          </ac:spMkLst>
        </pc:spChg>
        <pc:spChg chg="add del">
          <ac:chgData name="Miller, Chad (MCD)" userId="4f5544cb-d0cc-4e3f-ab20-17d9cde62f08" providerId="ADAL" clId="{57E46ABF-8670-44A3-B238-E9AEF533CF44}" dt="2020-11-16T20:02:40.908" v="7"/>
          <ac:spMkLst>
            <pc:docMk/>
            <pc:sldMk cId="1665486020" sldId="396"/>
            <ac:spMk id="9" creationId="{093CD868-0865-43A8-9A43-92F8C3F029A1}"/>
          </ac:spMkLst>
        </pc:spChg>
        <pc:spChg chg="add del">
          <ac:chgData name="Miller, Chad (MCD)" userId="4f5544cb-d0cc-4e3f-ab20-17d9cde62f08" providerId="ADAL" clId="{57E46ABF-8670-44A3-B238-E9AEF533CF44}" dt="2020-11-16T20:06:01.294" v="65"/>
          <ac:spMkLst>
            <pc:docMk/>
            <pc:sldMk cId="1665486020" sldId="396"/>
            <ac:spMk id="13" creationId="{4F846953-F169-4691-BCE0-285B8CB56585}"/>
          </ac:spMkLst>
        </pc:spChg>
        <pc:picChg chg="mod">
          <ac:chgData name="Miller, Chad (MCD)" userId="4f5544cb-d0cc-4e3f-ab20-17d9cde62f08" providerId="ADAL" clId="{57E46ABF-8670-44A3-B238-E9AEF533CF44}" dt="2020-11-16T22:25:26.435" v="1360" actId="14100"/>
          <ac:picMkLst>
            <pc:docMk/>
            <pc:sldMk cId="1665486020" sldId="396"/>
            <ac:picMk id="12" creationId="{903000AA-9C37-496A-9C4E-2A09DDF2D7AA}"/>
          </ac:picMkLst>
        </pc:picChg>
      </pc:sldChg>
      <pc:sldChg chg="modSp">
        <pc:chgData name="Miller, Chad (MCD)" userId="4f5544cb-d0cc-4e3f-ab20-17d9cde62f08" providerId="ADAL" clId="{57E46ABF-8670-44A3-B238-E9AEF533CF44}" dt="2020-11-16T22:33:00.071" v="1382" actId="20577"/>
        <pc:sldMkLst>
          <pc:docMk/>
          <pc:sldMk cId="80467460" sldId="460"/>
        </pc:sldMkLst>
        <pc:spChg chg="mod">
          <ac:chgData name="Miller, Chad (MCD)" userId="4f5544cb-d0cc-4e3f-ab20-17d9cde62f08" providerId="ADAL" clId="{57E46ABF-8670-44A3-B238-E9AEF533CF44}" dt="2020-11-16T22:16:29.660" v="1326" actId="20577"/>
          <ac:spMkLst>
            <pc:docMk/>
            <pc:sldMk cId="80467460" sldId="460"/>
            <ac:spMk id="6" creationId="{5EC40C3E-693F-4E8D-9004-0ECDFE8A686E}"/>
          </ac:spMkLst>
        </pc:spChg>
        <pc:graphicFrameChg chg="mod">
          <ac:chgData name="Miller, Chad (MCD)" userId="4f5544cb-d0cc-4e3f-ab20-17d9cde62f08" providerId="ADAL" clId="{57E46ABF-8670-44A3-B238-E9AEF533CF44}" dt="2020-11-16T22:33:00.071" v="1382" actId="20577"/>
          <ac:graphicFrameMkLst>
            <pc:docMk/>
            <pc:sldMk cId="80467460" sldId="460"/>
            <ac:graphicFrameMk id="10" creationId="{EA3C9994-5317-4EAC-B7BB-E81C6484FF13}"/>
          </ac:graphicFrameMkLst>
        </pc:graphicFrameChg>
      </pc:sldChg>
      <pc:sldChg chg="modSp">
        <pc:chgData name="Miller, Chad (MCD)" userId="4f5544cb-d0cc-4e3f-ab20-17d9cde62f08" providerId="ADAL" clId="{57E46ABF-8670-44A3-B238-E9AEF533CF44}" dt="2020-11-16T22:28:50.676" v="1377" actId="255"/>
        <pc:sldMkLst>
          <pc:docMk/>
          <pc:sldMk cId="541545148" sldId="499"/>
        </pc:sldMkLst>
        <pc:spChg chg="mod">
          <ac:chgData name="Miller, Chad (MCD)" userId="4f5544cb-d0cc-4e3f-ab20-17d9cde62f08" providerId="ADAL" clId="{57E46ABF-8670-44A3-B238-E9AEF533CF44}" dt="2020-11-16T22:28:50.676" v="1377" actId="255"/>
          <ac:spMkLst>
            <pc:docMk/>
            <pc:sldMk cId="541545148" sldId="499"/>
            <ac:spMk id="3" creationId="{00000000-0000-0000-0000-000000000000}"/>
          </ac:spMkLst>
        </pc:spChg>
        <pc:picChg chg="mod">
          <ac:chgData name="Miller, Chad (MCD)" userId="4f5544cb-d0cc-4e3f-ab20-17d9cde62f08" providerId="ADAL" clId="{57E46ABF-8670-44A3-B238-E9AEF533CF44}" dt="2020-11-16T20:13:12.196" v="189" actId="962"/>
          <ac:picMkLst>
            <pc:docMk/>
            <pc:sldMk cId="541545148" sldId="499"/>
            <ac:picMk id="8" creationId="{A71B8AC1-33EC-4987-9B37-CD784F471C8B}"/>
          </ac:picMkLst>
        </pc:picChg>
      </pc:sldChg>
      <pc:sldChg chg="modSp">
        <pc:chgData name="Miller, Chad (MCD)" userId="4f5544cb-d0cc-4e3f-ab20-17d9cde62f08" providerId="ADAL" clId="{57E46ABF-8670-44A3-B238-E9AEF533CF44}" dt="2020-11-16T22:16:52.413" v="1330" actId="20577"/>
        <pc:sldMkLst>
          <pc:docMk/>
          <pc:sldMk cId="26854833" sldId="502"/>
        </pc:sldMkLst>
        <pc:spChg chg="mod">
          <ac:chgData name="Miller, Chad (MCD)" userId="4f5544cb-d0cc-4e3f-ab20-17d9cde62f08" providerId="ADAL" clId="{57E46ABF-8670-44A3-B238-E9AEF533CF44}" dt="2020-11-16T22:16:52.413" v="1330" actId="20577"/>
          <ac:spMkLst>
            <pc:docMk/>
            <pc:sldMk cId="26854833" sldId="502"/>
            <ac:spMk id="6" creationId="{5EC40C3E-693F-4E8D-9004-0ECDFE8A686E}"/>
          </ac:spMkLst>
        </pc:spChg>
        <pc:graphicFrameChg chg="mod">
          <ac:chgData name="Miller, Chad (MCD)" userId="4f5544cb-d0cc-4e3f-ab20-17d9cde62f08" providerId="ADAL" clId="{57E46ABF-8670-44A3-B238-E9AEF533CF44}" dt="2020-11-16T20:40:31.705" v="470" actId="962"/>
          <ac:graphicFrameMkLst>
            <pc:docMk/>
            <pc:sldMk cId="26854833" sldId="502"/>
            <ac:graphicFrameMk id="10" creationId="{EA3C9994-5317-4EAC-B7BB-E81C6484FF13}"/>
          </ac:graphicFrameMkLst>
        </pc:graphicFrameChg>
      </pc:sldChg>
      <pc:sldChg chg="modSp">
        <pc:chgData name="Miller, Chad (MCD)" userId="4f5544cb-d0cc-4e3f-ab20-17d9cde62f08" providerId="ADAL" clId="{57E46ABF-8670-44A3-B238-E9AEF533CF44}" dt="2020-11-16T20:47:08.417" v="1104" actId="962"/>
        <pc:sldMkLst>
          <pc:docMk/>
          <pc:sldMk cId="2990076806" sldId="503"/>
        </pc:sldMkLst>
        <pc:picChg chg="mod">
          <ac:chgData name="Miller, Chad (MCD)" userId="4f5544cb-d0cc-4e3f-ab20-17d9cde62f08" providerId="ADAL" clId="{57E46ABF-8670-44A3-B238-E9AEF533CF44}" dt="2020-11-16T20:47:08.417" v="1104" actId="962"/>
          <ac:picMkLst>
            <pc:docMk/>
            <pc:sldMk cId="2990076806" sldId="503"/>
            <ac:picMk id="2050" creationId="{2403C73B-3329-40E8-B750-70DDBE3BC51C}"/>
          </ac:picMkLst>
        </pc:picChg>
      </pc:sldChg>
      <pc:sldChg chg="modSp">
        <pc:chgData name="Miller, Chad (MCD)" userId="4f5544cb-d0cc-4e3f-ab20-17d9cde62f08" providerId="ADAL" clId="{57E46ABF-8670-44A3-B238-E9AEF533CF44}" dt="2020-11-16T20:39:16.908" v="426" actId="962"/>
        <pc:sldMkLst>
          <pc:docMk/>
          <pc:sldMk cId="2919337583" sldId="504"/>
        </pc:sldMkLst>
        <pc:picChg chg="mod">
          <ac:chgData name="Miller, Chad (MCD)" userId="4f5544cb-d0cc-4e3f-ab20-17d9cde62f08" providerId="ADAL" clId="{57E46ABF-8670-44A3-B238-E9AEF533CF44}" dt="2020-11-16T20:39:16.908" v="426" actId="962"/>
          <ac:picMkLst>
            <pc:docMk/>
            <pc:sldMk cId="2919337583" sldId="504"/>
            <ac:picMk id="4098" creationId="{047E9909-83A5-4A5A-908F-10CB72EB7948}"/>
          </ac:picMkLst>
        </pc:picChg>
      </pc:sldChg>
      <pc:sldChg chg="modSp">
        <pc:chgData name="Miller, Chad (MCD)" userId="4f5544cb-d0cc-4e3f-ab20-17d9cde62f08" providerId="ADAL" clId="{57E46ABF-8670-44A3-B238-E9AEF533CF44}" dt="2020-11-16T22:17:43.702" v="1359" actId="20577"/>
        <pc:sldMkLst>
          <pc:docMk/>
          <pc:sldMk cId="3788568019" sldId="505"/>
        </pc:sldMkLst>
        <pc:spChg chg="mod">
          <ac:chgData name="Miller, Chad (MCD)" userId="4f5544cb-d0cc-4e3f-ab20-17d9cde62f08" providerId="ADAL" clId="{57E46ABF-8670-44A3-B238-E9AEF533CF44}" dt="2020-11-16T22:17:43.702" v="1359" actId="20577"/>
          <ac:spMkLst>
            <pc:docMk/>
            <pc:sldMk cId="3788568019" sldId="505"/>
            <ac:spMk id="6" creationId="{5EC40C3E-693F-4E8D-9004-0ECDFE8A686E}"/>
          </ac:spMkLst>
        </pc:spChg>
        <pc:graphicFrameChg chg="mod">
          <ac:chgData name="Miller, Chad (MCD)" userId="4f5544cb-d0cc-4e3f-ab20-17d9cde62f08" providerId="ADAL" clId="{57E46ABF-8670-44A3-B238-E9AEF533CF44}" dt="2020-11-16T20:48:31.535" v="1166" actId="962"/>
          <ac:graphicFrameMkLst>
            <pc:docMk/>
            <pc:sldMk cId="3788568019" sldId="505"/>
            <ac:graphicFrameMk id="10" creationId="{EA3C9994-5317-4EAC-B7BB-E81C6484FF13}"/>
          </ac:graphicFrameMkLst>
        </pc:graphicFrameChg>
      </pc:sldChg>
      <pc:sldChg chg="modSp">
        <pc:chgData name="Miller, Chad (MCD)" userId="4f5544cb-d0cc-4e3f-ab20-17d9cde62f08" providerId="ADAL" clId="{57E46ABF-8670-44A3-B238-E9AEF533CF44}" dt="2020-11-16T20:50:23.023" v="1170" actId="962"/>
        <pc:sldMkLst>
          <pc:docMk/>
          <pc:sldMk cId="4149711466" sldId="506"/>
        </pc:sldMkLst>
        <pc:picChg chg="mod">
          <ac:chgData name="Miller, Chad (MCD)" userId="4f5544cb-d0cc-4e3f-ab20-17d9cde62f08" providerId="ADAL" clId="{57E46ABF-8670-44A3-B238-E9AEF533CF44}" dt="2020-11-16T20:50:23.023" v="1170" actId="962"/>
          <ac:picMkLst>
            <pc:docMk/>
            <pc:sldMk cId="4149711466" sldId="506"/>
            <ac:picMk id="2050" creationId="{2403C73B-3329-40E8-B750-70DDBE3BC51C}"/>
          </ac:picMkLst>
        </pc:picChg>
      </pc:sldChg>
      <pc:sldChg chg="del">
        <pc:chgData name="Miller, Chad (MCD)" userId="4f5544cb-d0cc-4e3f-ab20-17d9cde62f08" providerId="ADAL" clId="{57E46ABF-8670-44A3-B238-E9AEF533CF44}" dt="2020-11-16T22:59:55.253" v="1406" actId="2696"/>
        <pc:sldMkLst>
          <pc:docMk/>
          <pc:sldMk cId="3224284697" sldId="507"/>
        </pc:sldMkLst>
      </pc:sldChg>
      <pc:sldChg chg="modSp del">
        <pc:chgData name="Miller, Chad (MCD)" userId="4f5544cb-d0cc-4e3f-ab20-17d9cde62f08" providerId="ADAL" clId="{57E46ABF-8670-44A3-B238-E9AEF533CF44}" dt="2020-11-16T21:32:40.280" v="1253" actId="2696"/>
        <pc:sldMkLst>
          <pc:docMk/>
          <pc:sldMk cId="3094422871" sldId="508"/>
        </pc:sldMkLst>
        <pc:spChg chg="mod">
          <ac:chgData name="Miller, Chad (MCD)" userId="4f5544cb-d0cc-4e3f-ab20-17d9cde62f08" providerId="ADAL" clId="{57E46ABF-8670-44A3-B238-E9AEF533CF44}" dt="2020-11-16T20:51:35.994" v="1187" actId="20577"/>
          <ac:spMkLst>
            <pc:docMk/>
            <pc:sldMk cId="3094422871" sldId="508"/>
            <ac:spMk id="2" creationId="{715E0F06-2C60-40C0-AAB9-AAAF60DD8AC9}"/>
          </ac:spMkLst>
        </pc:spChg>
      </pc:sldChg>
      <pc:sldChg chg="addSp delSp modSp del">
        <pc:chgData name="Miller, Chad (MCD)" userId="4f5544cb-d0cc-4e3f-ab20-17d9cde62f08" providerId="ADAL" clId="{57E46ABF-8670-44A3-B238-E9AEF533CF44}" dt="2020-11-16T20:36:45.942" v="401" actId="2696"/>
        <pc:sldMkLst>
          <pc:docMk/>
          <pc:sldMk cId="886067628" sldId="610"/>
        </pc:sldMkLst>
        <pc:spChg chg="add del mod">
          <ac:chgData name="Miller, Chad (MCD)" userId="4f5544cb-d0cc-4e3f-ab20-17d9cde62f08" providerId="ADAL" clId="{57E46ABF-8670-44A3-B238-E9AEF533CF44}" dt="2020-11-16T20:22:43.960" v="201"/>
          <ac:spMkLst>
            <pc:docMk/>
            <pc:sldMk cId="886067628" sldId="610"/>
            <ac:spMk id="8" creationId="{B7898C00-0BDE-4FC5-B489-E985B294C732}"/>
          </ac:spMkLst>
        </pc:spChg>
      </pc:sldChg>
      <pc:sldChg chg="modSp">
        <pc:chgData name="Miller, Chad (MCD)" userId="4f5544cb-d0cc-4e3f-ab20-17d9cde62f08" providerId="ADAL" clId="{57E46ABF-8670-44A3-B238-E9AEF533CF44}" dt="2020-11-16T23:04:03.490" v="1409" actId="14100"/>
        <pc:sldMkLst>
          <pc:docMk/>
          <pc:sldMk cId="2365686837" sldId="611"/>
        </pc:sldMkLst>
        <pc:spChg chg="mod">
          <ac:chgData name="Miller, Chad (MCD)" userId="4f5544cb-d0cc-4e3f-ab20-17d9cde62f08" providerId="ADAL" clId="{57E46ABF-8670-44A3-B238-E9AEF533CF44}" dt="2020-11-16T23:04:03.490" v="1409" actId="14100"/>
          <ac:spMkLst>
            <pc:docMk/>
            <pc:sldMk cId="2365686837" sldId="611"/>
            <ac:spMk id="2" creationId="{715E0F06-2C60-40C0-AAB9-AAAF60DD8AC9}"/>
          </ac:spMkLst>
        </pc:spChg>
      </pc:sldChg>
      <pc:sldChg chg="modSp">
        <pc:chgData name="Miller, Chad (MCD)" userId="4f5544cb-d0cc-4e3f-ab20-17d9cde62f08" providerId="ADAL" clId="{57E46ABF-8670-44A3-B238-E9AEF533CF44}" dt="2020-11-16T22:31:19.265" v="1381" actId="120"/>
        <pc:sldMkLst>
          <pc:docMk/>
          <pc:sldMk cId="2924807822" sldId="613"/>
        </pc:sldMkLst>
        <pc:spChg chg="mod">
          <ac:chgData name="Miller, Chad (MCD)" userId="4f5544cb-d0cc-4e3f-ab20-17d9cde62f08" providerId="ADAL" clId="{57E46ABF-8670-44A3-B238-E9AEF533CF44}" dt="2020-11-16T22:31:19.265" v="1381" actId="120"/>
          <ac:spMkLst>
            <pc:docMk/>
            <pc:sldMk cId="2924807822" sldId="613"/>
            <ac:spMk id="3" creationId="{3C5ECCC2-09B9-4439-B12E-94510049F286}"/>
          </ac:spMkLst>
        </pc:spChg>
      </pc:sldChg>
      <pc:sldChg chg="del">
        <pc:chgData name="Miller, Chad (MCD)" userId="4f5544cb-d0cc-4e3f-ab20-17d9cde62f08" providerId="ADAL" clId="{57E46ABF-8670-44A3-B238-E9AEF533CF44}" dt="2020-11-16T21:41:06.767" v="1296" actId="2696"/>
        <pc:sldMkLst>
          <pc:docMk/>
          <pc:sldMk cId="1047825927" sldId="614"/>
        </pc:sldMkLst>
      </pc:sldChg>
      <pc:sldChg chg="addSp delSp modSp add">
        <pc:chgData name="Miller, Chad (MCD)" userId="4f5544cb-d0cc-4e3f-ab20-17d9cde62f08" providerId="ADAL" clId="{57E46ABF-8670-44A3-B238-E9AEF533CF44}" dt="2020-11-16T23:06:40.909" v="1411" actId="20577"/>
        <pc:sldMkLst>
          <pc:docMk/>
          <pc:sldMk cId="828835340" sldId="615"/>
        </pc:sldMkLst>
        <pc:spChg chg="del">
          <ac:chgData name="Miller, Chad (MCD)" userId="4f5544cb-d0cc-4e3f-ab20-17d9cde62f08" providerId="ADAL" clId="{57E46ABF-8670-44A3-B238-E9AEF533CF44}" dt="2020-11-16T20:16:06.354" v="192"/>
          <ac:spMkLst>
            <pc:docMk/>
            <pc:sldMk cId="828835340" sldId="615"/>
            <ac:spMk id="2" creationId="{8D820027-9DBC-477D-A366-FC2D42C95F8A}"/>
          </ac:spMkLst>
        </pc:spChg>
        <pc:spChg chg="del">
          <ac:chgData name="Miller, Chad (MCD)" userId="4f5544cb-d0cc-4e3f-ab20-17d9cde62f08" providerId="ADAL" clId="{57E46ABF-8670-44A3-B238-E9AEF533CF44}" dt="2020-11-16T20:16:06.354" v="192"/>
          <ac:spMkLst>
            <pc:docMk/>
            <pc:sldMk cId="828835340" sldId="615"/>
            <ac:spMk id="3" creationId="{5E303A2A-6C11-4EAA-A3CD-0C0F6E4A7727}"/>
          </ac:spMkLst>
        </pc:spChg>
        <pc:spChg chg="add del mod">
          <ac:chgData name="Miller, Chad (MCD)" userId="4f5544cb-d0cc-4e3f-ab20-17d9cde62f08" providerId="ADAL" clId="{57E46ABF-8670-44A3-B238-E9AEF533CF44}" dt="2020-11-16T20:18:01.252" v="193"/>
          <ac:spMkLst>
            <pc:docMk/>
            <pc:sldMk cId="828835340" sldId="615"/>
            <ac:spMk id="6" creationId="{2765D3F4-0690-443C-8600-D448136BCA88}"/>
          </ac:spMkLst>
        </pc:spChg>
        <pc:spChg chg="add del mod">
          <ac:chgData name="Miller, Chad (MCD)" userId="4f5544cb-d0cc-4e3f-ab20-17d9cde62f08" providerId="ADAL" clId="{57E46ABF-8670-44A3-B238-E9AEF533CF44}" dt="2020-11-16T20:18:01.252" v="193"/>
          <ac:spMkLst>
            <pc:docMk/>
            <pc:sldMk cId="828835340" sldId="615"/>
            <ac:spMk id="7" creationId="{91D14C74-09A2-4D69-B50E-2364CC77CB3A}"/>
          </ac:spMkLst>
        </pc:spChg>
        <pc:spChg chg="add del mod">
          <ac:chgData name="Miller, Chad (MCD)" userId="4f5544cb-d0cc-4e3f-ab20-17d9cde62f08" providerId="ADAL" clId="{57E46ABF-8670-44A3-B238-E9AEF533CF44}" dt="2020-11-16T20:18:01.252" v="193"/>
          <ac:spMkLst>
            <pc:docMk/>
            <pc:sldMk cId="828835340" sldId="615"/>
            <ac:spMk id="8" creationId="{7E15A38A-4F41-48C4-B0CE-18958136CAFD}"/>
          </ac:spMkLst>
        </pc:spChg>
        <pc:spChg chg="add del mod">
          <ac:chgData name="Miller, Chad (MCD)" userId="4f5544cb-d0cc-4e3f-ab20-17d9cde62f08" providerId="ADAL" clId="{57E46ABF-8670-44A3-B238-E9AEF533CF44}" dt="2020-11-16T20:18:01.252" v="193"/>
          <ac:spMkLst>
            <pc:docMk/>
            <pc:sldMk cId="828835340" sldId="615"/>
            <ac:spMk id="9" creationId="{C806900E-6266-49FE-B1DE-9C4596470B20}"/>
          </ac:spMkLst>
        </pc:spChg>
        <pc:spChg chg="add del mod">
          <ac:chgData name="Miller, Chad (MCD)" userId="4f5544cb-d0cc-4e3f-ab20-17d9cde62f08" providerId="ADAL" clId="{57E46ABF-8670-44A3-B238-E9AEF533CF44}" dt="2020-11-16T20:21:08.240" v="196"/>
          <ac:spMkLst>
            <pc:docMk/>
            <pc:sldMk cId="828835340" sldId="615"/>
            <ac:spMk id="10" creationId="{B9DC6B8D-3994-46AC-BFC1-B62A372C61EB}"/>
          </ac:spMkLst>
        </pc:spChg>
        <pc:spChg chg="add del mod">
          <ac:chgData name="Miller, Chad (MCD)" userId="4f5544cb-d0cc-4e3f-ab20-17d9cde62f08" providerId="ADAL" clId="{57E46ABF-8670-44A3-B238-E9AEF533CF44}" dt="2020-11-16T20:21:08.240" v="196"/>
          <ac:spMkLst>
            <pc:docMk/>
            <pc:sldMk cId="828835340" sldId="615"/>
            <ac:spMk id="11" creationId="{63C760E0-A3B6-4FB8-A7D9-4BF105A89A9D}"/>
          </ac:spMkLst>
        </pc:spChg>
        <pc:spChg chg="add del mod">
          <ac:chgData name="Miller, Chad (MCD)" userId="4f5544cb-d0cc-4e3f-ab20-17d9cde62f08" providerId="ADAL" clId="{57E46ABF-8670-44A3-B238-E9AEF533CF44}" dt="2020-11-16T20:21:08.240" v="196"/>
          <ac:spMkLst>
            <pc:docMk/>
            <pc:sldMk cId="828835340" sldId="615"/>
            <ac:spMk id="12" creationId="{0C3E138C-CA5A-4EB1-BB01-79899C5D8236}"/>
          </ac:spMkLst>
        </pc:spChg>
        <pc:spChg chg="add del mod">
          <ac:chgData name="Miller, Chad (MCD)" userId="4f5544cb-d0cc-4e3f-ab20-17d9cde62f08" providerId="ADAL" clId="{57E46ABF-8670-44A3-B238-E9AEF533CF44}" dt="2020-11-16T20:21:08.240" v="196"/>
          <ac:spMkLst>
            <pc:docMk/>
            <pc:sldMk cId="828835340" sldId="615"/>
            <ac:spMk id="13" creationId="{79CFEFFD-03D3-4C6C-875B-EC8867997C27}"/>
          </ac:spMkLst>
        </pc:spChg>
        <pc:spChg chg="add del mod">
          <ac:chgData name="Miller, Chad (MCD)" userId="4f5544cb-d0cc-4e3f-ab20-17d9cde62f08" providerId="ADAL" clId="{57E46ABF-8670-44A3-B238-E9AEF533CF44}" dt="2020-11-16T23:06:40.909" v="1411" actId="20577"/>
          <ac:spMkLst>
            <pc:docMk/>
            <pc:sldMk cId="828835340" sldId="615"/>
            <ac:spMk id="14" creationId="{C9FCFF66-7275-4290-9D89-07E6874E5089}"/>
          </ac:spMkLst>
        </pc:spChg>
        <pc:spChg chg="add mod">
          <ac:chgData name="Miller, Chad (MCD)" userId="4f5544cb-d0cc-4e3f-ab20-17d9cde62f08" providerId="ADAL" clId="{57E46ABF-8670-44A3-B238-E9AEF533CF44}" dt="2020-11-16T20:26:21.059" v="236" actId="20577"/>
          <ac:spMkLst>
            <pc:docMk/>
            <pc:sldMk cId="828835340" sldId="615"/>
            <ac:spMk id="15" creationId="{416F8744-B275-4D62-BD83-1E4D03C4F13B}"/>
          </ac:spMkLst>
        </pc:spChg>
        <pc:spChg chg="add mod">
          <ac:chgData name="Miller, Chad (MCD)" userId="4f5544cb-d0cc-4e3f-ab20-17d9cde62f08" providerId="ADAL" clId="{57E46ABF-8670-44A3-B238-E9AEF533CF44}" dt="2020-11-16T20:37:06.386" v="402" actId="255"/>
          <ac:spMkLst>
            <pc:docMk/>
            <pc:sldMk cId="828835340" sldId="615"/>
            <ac:spMk id="16" creationId="{0A185BB0-459C-45D8-B8AA-455932A5ED96}"/>
          </ac:spMkLst>
        </pc:spChg>
        <pc:spChg chg="add del">
          <ac:chgData name="Miller, Chad (MCD)" userId="4f5544cb-d0cc-4e3f-ab20-17d9cde62f08" providerId="ADAL" clId="{57E46ABF-8670-44A3-B238-E9AEF533CF44}" dt="2020-11-16T20:21:44.797" v="199"/>
          <ac:spMkLst>
            <pc:docMk/>
            <pc:sldMk cId="828835340" sldId="615"/>
            <ac:spMk id="17" creationId="{A12E753C-D645-4319-AC62-F65D20D9B98C}"/>
          </ac:spMkLst>
        </pc:spChg>
      </pc:sldChg>
      <pc:sldChg chg="addSp delSp modSp add del">
        <pc:chgData name="Miller, Chad (MCD)" userId="4f5544cb-d0cc-4e3f-ab20-17d9cde62f08" providerId="ADAL" clId="{57E46ABF-8670-44A3-B238-E9AEF533CF44}" dt="2020-11-16T21:14:28.609" v="1214" actId="2696"/>
        <pc:sldMkLst>
          <pc:docMk/>
          <pc:sldMk cId="67624756" sldId="616"/>
        </pc:sldMkLst>
        <pc:spChg chg="del">
          <ac:chgData name="Miller, Chad (MCD)" userId="4f5544cb-d0cc-4e3f-ab20-17d9cde62f08" providerId="ADAL" clId="{57E46ABF-8670-44A3-B238-E9AEF533CF44}" dt="2020-11-16T20:54:24.253" v="1189"/>
          <ac:spMkLst>
            <pc:docMk/>
            <pc:sldMk cId="67624756" sldId="616"/>
            <ac:spMk id="2" creationId="{81AD1CDF-CFDF-482D-8F27-8F3A856FBE34}"/>
          </ac:spMkLst>
        </pc:spChg>
        <pc:spChg chg="del">
          <ac:chgData name="Miller, Chad (MCD)" userId="4f5544cb-d0cc-4e3f-ab20-17d9cde62f08" providerId="ADAL" clId="{57E46ABF-8670-44A3-B238-E9AEF533CF44}" dt="2020-11-16T20:54:24.253" v="1189"/>
          <ac:spMkLst>
            <pc:docMk/>
            <pc:sldMk cId="67624756" sldId="616"/>
            <ac:spMk id="3" creationId="{67EE6D60-0405-44B3-A4FE-C1C23598C180}"/>
          </ac:spMkLst>
        </pc:spChg>
        <pc:spChg chg="mod">
          <ac:chgData name="Miller, Chad (MCD)" userId="4f5544cb-d0cc-4e3f-ab20-17d9cde62f08" providerId="ADAL" clId="{57E46ABF-8670-44A3-B238-E9AEF533CF44}" dt="2020-11-16T21:08:02.520" v="1195" actId="1076"/>
          <ac:spMkLst>
            <pc:docMk/>
            <pc:sldMk cId="67624756" sldId="616"/>
            <ac:spMk id="4" creationId="{EA931D99-8637-45AF-868D-9F3F9A00E28D}"/>
          </ac:spMkLst>
        </pc:spChg>
        <pc:spChg chg="add mod">
          <ac:chgData name="Miller, Chad (MCD)" userId="4f5544cb-d0cc-4e3f-ab20-17d9cde62f08" providerId="ADAL" clId="{57E46ABF-8670-44A3-B238-E9AEF533CF44}" dt="2020-11-16T21:09:54.925" v="1205" actId="20577"/>
          <ac:spMkLst>
            <pc:docMk/>
            <pc:sldMk cId="67624756" sldId="616"/>
            <ac:spMk id="6" creationId="{C0FF3E39-EF6A-4140-B75B-98982763F124}"/>
          </ac:spMkLst>
        </pc:spChg>
        <pc:spChg chg="add mod">
          <ac:chgData name="Miller, Chad (MCD)" userId="4f5544cb-d0cc-4e3f-ab20-17d9cde62f08" providerId="ADAL" clId="{57E46ABF-8670-44A3-B238-E9AEF533CF44}" dt="2020-11-16T21:10:41.071" v="1211" actId="27636"/>
          <ac:spMkLst>
            <pc:docMk/>
            <pc:sldMk cId="67624756" sldId="616"/>
            <ac:spMk id="7" creationId="{92FAEC39-6C32-4E52-94C9-DB2BEB71DA96}"/>
          </ac:spMkLst>
        </pc:spChg>
        <pc:spChg chg="add del mod">
          <ac:chgData name="Miller, Chad (MCD)" userId="4f5544cb-d0cc-4e3f-ab20-17d9cde62f08" providerId="ADAL" clId="{57E46ABF-8670-44A3-B238-E9AEF533CF44}" dt="2020-11-16T21:12:17.807" v="1213"/>
          <ac:spMkLst>
            <pc:docMk/>
            <pc:sldMk cId="67624756" sldId="616"/>
            <ac:spMk id="8" creationId="{980CE0C7-0AB1-4531-8463-B7AAF10F68EA}"/>
          </ac:spMkLst>
        </pc:spChg>
        <pc:picChg chg="add del mod">
          <ac:chgData name="Miller, Chad (MCD)" userId="4f5544cb-d0cc-4e3f-ab20-17d9cde62f08" providerId="ADAL" clId="{57E46ABF-8670-44A3-B238-E9AEF533CF44}" dt="2020-11-16T21:12:17.807" v="1213"/>
          <ac:picMkLst>
            <pc:docMk/>
            <pc:sldMk cId="67624756" sldId="616"/>
            <ac:picMk id="9" creationId="{DA9A5905-658B-4230-B768-574F92BA1C92}"/>
          </ac:picMkLst>
        </pc:picChg>
      </pc:sldChg>
      <pc:sldChg chg="addSp delSp modSp add">
        <pc:chgData name="Miller, Chad (MCD)" userId="4f5544cb-d0cc-4e3f-ab20-17d9cde62f08" providerId="ADAL" clId="{57E46ABF-8670-44A3-B238-E9AEF533CF44}" dt="2020-11-16T23:03:12.433" v="1408" actId="14100"/>
        <pc:sldMkLst>
          <pc:docMk/>
          <pc:sldMk cId="4291285628" sldId="616"/>
        </pc:sldMkLst>
        <pc:spChg chg="del">
          <ac:chgData name="Miller, Chad (MCD)" userId="4f5544cb-d0cc-4e3f-ab20-17d9cde62f08" providerId="ADAL" clId="{57E46ABF-8670-44A3-B238-E9AEF533CF44}" dt="2020-11-16T21:14:48.883" v="1216"/>
          <ac:spMkLst>
            <pc:docMk/>
            <pc:sldMk cId="4291285628" sldId="616"/>
            <ac:spMk id="2" creationId="{06135C69-315F-4125-80A8-D6F45F5A19C3}"/>
          </ac:spMkLst>
        </pc:spChg>
        <pc:spChg chg="del">
          <ac:chgData name="Miller, Chad (MCD)" userId="4f5544cb-d0cc-4e3f-ab20-17d9cde62f08" providerId="ADAL" clId="{57E46ABF-8670-44A3-B238-E9AEF533CF44}" dt="2020-11-16T21:14:48.883" v="1216"/>
          <ac:spMkLst>
            <pc:docMk/>
            <pc:sldMk cId="4291285628" sldId="616"/>
            <ac:spMk id="3" creationId="{3F20AB35-BE3E-4F01-8503-4C0A248267C7}"/>
          </ac:spMkLst>
        </pc:spChg>
        <pc:spChg chg="add mod">
          <ac:chgData name="Miller, Chad (MCD)" userId="4f5544cb-d0cc-4e3f-ab20-17d9cde62f08" providerId="ADAL" clId="{57E46ABF-8670-44A3-B238-E9AEF533CF44}" dt="2020-11-16T21:31:49.792" v="1252" actId="20577"/>
          <ac:spMkLst>
            <pc:docMk/>
            <pc:sldMk cId="4291285628" sldId="616"/>
            <ac:spMk id="6" creationId="{3ADD2E48-2532-4E3E-B9C7-5164B71F210F}"/>
          </ac:spMkLst>
        </pc:spChg>
        <pc:spChg chg="add del mod">
          <ac:chgData name="Miller, Chad (MCD)" userId="4f5544cb-d0cc-4e3f-ab20-17d9cde62f08" providerId="ADAL" clId="{57E46ABF-8670-44A3-B238-E9AEF533CF44}" dt="2020-11-16T21:15:02.366" v="1217"/>
          <ac:spMkLst>
            <pc:docMk/>
            <pc:sldMk cId="4291285628" sldId="616"/>
            <ac:spMk id="7" creationId="{53A57AB0-F8A4-45F2-9722-6C910B2B0934}"/>
          </ac:spMkLst>
        </pc:spChg>
        <pc:spChg chg="add del mod">
          <ac:chgData name="Miller, Chad (MCD)" userId="4f5544cb-d0cc-4e3f-ab20-17d9cde62f08" providerId="ADAL" clId="{57E46ABF-8670-44A3-B238-E9AEF533CF44}" dt="2020-11-16T21:26:59.127" v="1230" actId="931"/>
          <ac:spMkLst>
            <pc:docMk/>
            <pc:sldMk cId="4291285628" sldId="616"/>
            <ac:spMk id="8" creationId="{00D85057-2FC1-480B-B411-532C41F0FA0B}"/>
          </ac:spMkLst>
        </pc:spChg>
        <pc:spChg chg="add mod">
          <ac:chgData name="Miller, Chad (MCD)" userId="4f5544cb-d0cc-4e3f-ab20-17d9cde62f08" providerId="ADAL" clId="{57E46ABF-8670-44A3-B238-E9AEF533CF44}" dt="2020-11-16T21:27:52.149" v="1235" actId="255"/>
          <ac:spMkLst>
            <pc:docMk/>
            <pc:sldMk cId="4291285628" sldId="616"/>
            <ac:spMk id="9" creationId="{3143B97B-74EE-4F6C-9F34-BEFB02558875}"/>
          </ac:spMkLst>
        </pc:spChg>
        <pc:spChg chg="add mod">
          <ac:chgData name="Miller, Chad (MCD)" userId="4f5544cb-d0cc-4e3f-ab20-17d9cde62f08" providerId="ADAL" clId="{57E46ABF-8670-44A3-B238-E9AEF533CF44}" dt="2020-11-16T23:03:12.433" v="1408" actId="14100"/>
          <ac:spMkLst>
            <pc:docMk/>
            <pc:sldMk cId="4291285628" sldId="616"/>
            <ac:spMk id="10" creationId="{6B325D21-E351-4E74-A0D9-913FFFB95494}"/>
          </ac:spMkLst>
        </pc:spChg>
        <pc:spChg chg="add del mod">
          <ac:chgData name="Miller, Chad (MCD)" userId="4f5544cb-d0cc-4e3f-ab20-17d9cde62f08" providerId="ADAL" clId="{57E46ABF-8670-44A3-B238-E9AEF533CF44}" dt="2020-11-16T21:15:07.483" v="1218"/>
          <ac:spMkLst>
            <pc:docMk/>
            <pc:sldMk cId="4291285628" sldId="616"/>
            <ac:spMk id="11" creationId="{51D0A58E-A7A2-4982-A563-D0A9AC0B4451}"/>
          </ac:spMkLst>
        </pc:spChg>
        <pc:spChg chg="add del mod">
          <ac:chgData name="Miller, Chad (MCD)" userId="4f5544cb-d0cc-4e3f-ab20-17d9cde62f08" providerId="ADAL" clId="{57E46ABF-8670-44A3-B238-E9AEF533CF44}" dt="2020-11-16T21:15:15.930" v="1219"/>
          <ac:spMkLst>
            <pc:docMk/>
            <pc:sldMk cId="4291285628" sldId="616"/>
            <ac:spMk id="12" creationId="{36651B6F-9607-44F9-B1F3-7742C9D9166B}"/>
          </ac:spMkLst>
        </pc:spChg>
        <pc:spChg chg="add del mod">
          <ac:chgData name="Miller, Chad (MCD)" userId="4f5544cb-d0cc-4e3f-ab20-17d9cde62f08" providerId="ADAL" clId="{57E46ABF-8670-44A3-B238-E9AEF533CF44}" dt="2020-11-16T21:28:24.593" v="1237" actId="931"/>
          <ac:spMkLst>
            <pc:docMk/>
            <pc:sldMk cId="4291285628" sldId="616"/>
            <ac:spMk id="13" creationId="{579E3F34-53DA-465F-86FE-AE0A765F1F4D}"/>
          </ac:spMkLst>
        </pc:spChg>
        <pc:spChg chg="add mod">
          <ac:chgData name="Miller, Chad (MCD)" userId="4f5544cb-d0cc-4e3f-ab20-17d9cde62f08" providerId="ADAL" clId="{57E46ABF-8670-44A3-B238-E9AEF533CF44}" dt="2020-11-16T21:30:16.579" v="1246" actId="255"/>
          <ac:spMkLst>
            <pc:docMk/>
            <pc:sldMk cId="4291285628" sldId="616"/>
            <ac:spMk id="14" creationId="{8E9CCBF4-A58D-44F6-9258-0CE1A4B3615D}"/>
          </ac:spMkLst>
        </pc:spChg>
        <pc:picChg chg="add mod">
          <ac:chgData name="Miller, Chad (MCD)" userId="4f5544cb-d0cc-4e3f-ab20-17d9cde62f08" providerId="ADAL" clId="{57E46ABF-8670-44A3-B238-E9AEF533CF44}" dt="2020-11-16T21:28:50.950" v="1242" actId="962"/>
          <ac:picMkLst>
            <pc:docMk/>
            <pc:sldMk cId="4291285628" sldId="616"/>
            <ac:picMk id="16" creationId="{DA6E77DC-090B-40A6-9109-1257FF6181E5}"/>
          </ac:picMkLst>
        </pc:picChg>
        <pc:picChg chg="add mod">
          <ac:chgData name="Miller, Chad (MCD)" userId="4f5544cb-d0cc-4e3f-ab20-17d9cde62f08" providerId="ADAL" clId="{57E46ABF-8670-44A3-B238-E9AEF533CF44}" dt="2020-11-16T21:31:36.934" v="1247" actId="962"/>
          <ac:picMkLst>
            <pc:docMk/>
            <pc:sldMk cId="4291285628" sldId="616"/>
            <ac:picMk id="18" creationId="{32718D46-B2F3-4F6C-82B1-DD285DA531F6}"/>
          </ac:picMkLst>
        </pc:picChg>
      </pc:sldChg>
      <pc:sldChg chg="addSp delSp modSp add">
        <pc:chgData name="Miller, Chad (MCD)" userId="4f5544cb-d0cc-4e3f-ab20-17d9cde62f08" providerId="ADAL" clId="{57E46ABF-8670-44A3-B238-E9AEF533CF44}" dt="2020-11-16T22:14:50.624" v="1310" actId="13244"/>
        <pc:sldMkLst>
          <pc:docMk/>
          <pc:sldMk cId="3768546522" sldId="617"/>
        </pc:sldMkLst>
        <pc:spChg chg="del">
          <ac:chgData name="Miller, Chad (MCD)" userId="4f5544cb-d0cc-4e3f-ab20-17d9cde62f08" providerId="ADAL" clId="{57E46ABF-8670-44A3-B238-E9AEF533CF44}" dt="2020-11-16T21:36:57.766" v="1264"/>
          <ac:spMkLst>
            <pc:docMk/>
            <pc:sldMk cId="3768546522" sldId="617"/>
            <ac:spMk id="2" creationId="{9BCDE9C5-34A8-4189-8E20-A46A295B05CF}"/>
          </ac:spMkLst>
        </pc:spChg>
        <pc:spChg chg="del">
          <ac:chgData name="Miller, Chad (MCD)" userId="4f5544cb-d0cc-4e3f-ab20-17d9cde62f08" providerId="ADAL" clId="{57E46ABF-8670-44A3-B238-E9AEF533CF44}" dt="2020-11-16T21:36:57.766" v="1264"/>
          <ac:spMkLst>
            <pc:docMk/>
            <pc:sldMk cId="3768546522" sldId="617"/>
            <ac:spMk id="3" creationId="{BF667329-0772-435D-8EB8-63C7BE281A9A}"/>
          </ac:spMkLst>
        </pc:spChg>
        <pc:spChg chg="add mod">
          <ac:chgData name="Miller, Chad (MCD)" userId="4f5544cb-d0cc-4e3f-ab20-17d9cde62f08" providerId="ADAL" clId="{57E46ABF-8670-44A3-B238-E9AEF533CF44}" dt="2020-11-16T22:14:50.624" v="1310" actId="13244"/>
          <ac:spMkLst>
            <pc:docMk/>
            <pc:sldMk cId="3768546522" sldId="617"/>
            <ac:spMk id="6" creationId="{C05CB07A-3B09-497D-BC8B-2EAE34C401A9}"/>
          </ac:spMkLst>
        </pc:spChg>
        <pc:spChg chg="add del mod">
          <ac:chgData name="Miller, Chad (MCD)" userId="4f5544cb-d0cc-4e3f-ab20-17d9cde62f08" providerId="ADAL" clId="{57E46ABF-8670-44A3-B238-E9AEF533CF44}" dt="2020-11-16T21:38:10.938" v="1281" actId="931"/>
          <ac:spMkLst>
            <pc:docMk/>
            <pc:sldMk cId="3768546522" sldId="617"/>
            <ac:spMk id="7" creationId="{DEC3859D-E50F-4A8A-ABE1-6FF0132B30C2}"/>
          </ac:spMkLst>
        </pc:spChg>
        <pc:spChg chg="add mod">
          <ac:chgData name="Miller, Chad (MCD)" userId="4f5544cb-d0cc-4e3f-ab20-17d9cde62f08" providerId="ADAL" clId="{57E46ABF-8670-44A3-B238-E9AEF533CF44}" dt="2020-11-16T21:40:11.214" v="1294" actId="14100"/>
          <ac:spMkLst>
            <pc:docMk/>
            <pc:sldMk cId="3768546522" sldId="617"/>
            <ac:spMk id="8" creationId="{177F964D-90CA-4AFA-BA14-DBBF0FB020C2}"/>
          </ac:spMkLst>
        </pc:spChg>
        <pc:picChg chg="add mod">
          <ac:chgData name="Miller, Chad (MCD)" userId="4f5544cb-d0cc-4e3f-ab20-17d9cde62f08" providerId="ADAL" clId="{57E46ABF-8670-44A3-B238-E9AEF533CF44}" dt="2020-11-16T21:41:34.725" v="1308" actId="962"/>
          <ac:picMkLst>
            <pc:docMk/>
            <pc:sldMk cId="3768546522" sldId="617"/>
            <ac:picMk id="10" creationId="{69EC154B-4F29-4693-A39C-D0DB408AD11D}"/>
          </ac:picMkLst>
        </pc:picChg>
      </pc:sldChg>
      <pc:sldChg chg="addSp delSp modSp add">
        <pc:chgData name="Miller, Chad (MCD)" userId="4f5544cb-d0cc-4e3f-ab20-17d9cde62f08" providerId="ADAL" clId="{57E46ABF-8670-44A3-B238-E9AEF533CF44}" dt="2020-11-16T23:08:15.574" v="1412" actId="13244"/>
        <pc:sldMkLst>
          <pc:docMk/>
          <pc:sldMk cId="1832694105" sldId="618"/>
        </pc:sldMkLst>
        <pc:spChg chg="del">
          <ac:chgData name="Miller, Chad (MCD)" userId="4f5544cb-d0cc-4e3f-ab20-17d9cde62f08" providerId="ADAL" clId="{57E46ABF-8670-44A3-B238-E9AEF533CF44}" dt="2020-11-16T22:53:08.032" v="1384"/>
          <ac:spMkLst>
            <pc:docMk/>
            <pc:sldMk cId="1832694105" sldId="618"/>
            <ac:spMk id="2" creationId="{73B56587-F83C-435C-BD76-4C86D9A8792F}"/>
          </ac:spMkLst>
        </pc:spChg>
        <pc:spChg chg="del">
          <ac:chgData name="Miller, Chad (MCD)" userId="4f5544cb-d0cc-4e3f-ab20-17d9cde62f08" providerId="ADAL" clId="{57E46ABF-8670-44A3-B238-E9AEF533CF44}" dt="2020-11-16T22:53:08.032" v="1384"/>
          <ac:spMkLst>
            <pc:docMk/>
            <pc:sldMk cId="1832694105" sldId="618"/>
            <ac:spMk id="3" creationId="{7C9FB9B5-1B1C-498D-ACEA-051CF4FD2B03}"/>
          </ac:spMkLst>
        </pc:spChg>
        <pc:spChg chg="add mod">
          <ac:chgData name="Miller, Chad (MCD)" userId="4f5544cb-d0cc-4e3f-ab20-17d9cde62f08" providerId="ADAL" clId="{57E46ABF-8670-44A3-B238-E9AEF533CF44}" dt="2020-11-16T23:08:15.574" v="1412" actId="13244"/>
          <ac:spMkLst>
            <pc:docMk/>
            <pc:sldMk cId="1832694105" sldId="618"/>
            <ac:spMk id="6" creationId="{E13F43C7-9960-40D1-8AE8-A089BD83CECC}"/>
          </ac:spMkLst>
        </pc:spChg>
        <pc:spChg chg="add mod">
          <ac:chgData name="Miller, Chad (MCD)" userId="4f5544cb-d0cc-4e3f-ab20-17d9cde62f08" providerId="ADAL" clId="{57E46ABF-8670-44A3-B238-E9AEF533CF44}" dt="2020-11-16T22:54:40.691" v="1392" actId="255"/>
          <ac:spMkLst>
            <pc:docMk/>
            <pc:sldMk cId="1832694105" sldId="618"/>
            <ac:spMk id="7" creationId="{F5323344-A0AB-4CBC-A299-1DAEE45205CC}"/>
          </ac:spMkLst>
        </pc:spChg>
        <pc:spChg chg="add mod">
          <ac:chgData name="Miller, Chad (MCD)" userId="4f5544cb-d0cc-4e3f-ab20-17d9cde62f08" providerId="ADAL" clId="{57E46ABF-8670-44A3-B238-E9AEF533CF44}" dt="2020-11-16T23:01:13.781" v="1407" actId="14100"/>
          <ac:spMkLst>
            <pc:docMk/>
            <pc:sldMk cId="1832694105" sldId="618"/>
            <ac:spMk id="8" creationId="{B2C007AE-0DC3-42E3-BC40-D4DBCF8F0999}"/>
          </ac:spMkLst>
        </pc:spChg>
      </pc:sldChg>
      <pc:sldMasterChg chg="modSldLayout">
        <pc:chgData name="Miller, Chad (MCD)" userId="4f5544cb-d0cc-4e3f-ab20-17d9cde62f08" providerId="ADAL" clId="{57E46ABF-8670-44A3-B238-E9AEF533CF44}" dt="2020-11-16T20:24:09.783" v="204"/>
        <pc:sldMasterMkLst>
          <pc:docMk/>
          <pc:sldMasterMk cId="377062332" sldId="2147483710"/>
        </pc:sldMasterMkLst>
        <pc:sldLayoutChg chg="addSp delSp modSp">
          <pc:chgData name="Miller, Chad (MCD)" userId="4f5544cb-d0cc-4e3f-ab20-17d9cde62f08" providerId="ADAL" clId="{57E46ABF-8670-44A3-B238-E9AEF533CF44}" dt="2020-11-16T20:24:09.783" v="204"/>
          <pc:sldLayoutMkLst>
            <pc:docMk/>
            <pc:sldMasterMk cId="377062332" sldId="2147483710"/>
            <pc:sldLayoutMk cId="716610083" sldId="2147483790"/>
          </pc:sldLayoutMkLst>
          <pc:spChg chg="del">
            <ac:chgData name="Miller, Chad (MCD)" userId="4f5544cb-d0cc-4e3f-ab20-17d9cde62f08" providerId="ADAL" clId="{57E46ABF-8670-44A3-B238-E9AEF533CF44}" dt="2020-11-16T20:24:09.783" v="204"/>
            <ac:spMkLst>
              <pc:docMk/>
              <pc:sldMasterMk cId="377062332" sldId="2147483710"/>
              <pc:sldLayoutMk cId="716610083" sldId="2147483790"/>
              <ac:spMk id="9" creationId="{00000000-0000-0000-0000-000000000000}"/>
            </ac:spMkLst>
          </pc:spChg>
          <pc:spChg chg="add mod">
            <ac:chgData name="Miller, Chad (MCD)" userId="4f5544cb-d0cc-4e3f-ab20-17d9cde62f08" providerId="ADAL" clId="{57E46ABF-8670-44A3-B238-E9AEF533CF44}" dt="2020-11-16T20:20:56.634" v="195" actId="1076"/>
            <ac:spMkLst>
              <pc:docMk/>
              <pc:sldMasterMk cId="377062332" sldId="2147483710"/>
              <pc:sldLayoutMk cId="716610083" sldId="2147483790"/>
              <ac:spMk id="12" creationId="{4E35D964-E97F-42B1-A558-69E974E780D5}"/>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59CC2D-BC5D-416A-8901-E41E4D700746}" type="doc">
      <dgm:prSet loTypeId="urn:microsoft.com/office/officeart/2005/8/layout/process1" loCatId="process" qsTypeId="urn:microsoft.com/office/officeart/2005/8/quickstyle/simple1" qsCatId="simple" csTypeId="urn:microsoft.com/office/officeart/2005/8/colors/accent1_2" csCatId="accent1" phldr="1"/>
      <dgm:spPr/>
    </dgm:pt>
    <dgm:pt modelId="{97AD29E2-321E-4AF7-A39D-2757B486A2AC}">
      <dgm:prSet phldrT="[Text]"/>
      <dgm:spPr/>
      <dgm:t>
        <a:bodyPr/>
        <a:lstStyle/>
        <a:p>
          <a:r>
            <a:rPr lang="en-US" dirty="0"/>
            <a:t>June 2</a:t>
          </a:r>
        </a:p>
      </dgm:t>
      <dgm:extLst>
        <a:ext uri="{E40237B7-FDA0-4F09-8148-C483321AD2D9}">
          <dgm14:cNvPr xmlns:dgm14="http://schemas.microsoft.com/office/drawing/2010/diagram" id="0" name="" descr="June 2"/>
        </a:ext>
      </dgm:extLst>
    </dgm:pt>
    <dgm:pt modelId="{8AFF07D5-B21B-4F80-BBEA-6077258087B5}" type="parTrans" cxnId="{7DF8FC8C-E7C4-49E2-861A-66EF9A560042}">
      <dgm:prSet/>
      <dgm:spPr/>
      <dgm:t>
        <a:bodyPr/>
        <a:lstStyle/>
        <a:p>
          <a:endParaRPr lang="en-US"/>
        </a:p>
      </dgm:t>
    </dgm:pt>
    <dgm:pt modelId="{E952D44C-FD15-4507-98CF-A1B84FC12471}" type="sibTrans" cxnId="{7DF8FC8C-E7C4-49E2-861A-66EF9A560042}">
      <dgm:prSet/>
      <dgm:spPr/>
      <dgm:t>
        <a:bodyPr/>
        <a:lstStyle/>
        <a:p>
          <a:endParaRPr lang="en-US"/>
        </a:p>
      </dgm:t>
    </dgm:pt>
    <dgm:pt modelId="{467055D2-51E5-4F25-A099-81E2D14042AE}" type="pres">
      <dgm:prSet presAssocID="{3559CC2D-BC5D-416A-8901-E41E4D700746}" presName="Name0" presStyleCnt="0">
        <dgm:presLayoutVars>
          <dgm:dir/>
          <dgm:resizeHandles val="exact"/>
        </dgm:presLayoutVars>
      </dgm:prSet>
      <dgm:spPr/>
    </dgm:pt>
    <dgm:pt modelId="{E14BEAD1-5061-43BC-A6A9-CDC1C3D30791}" type="pres">
      <dgm:prSet presAssocID="{97AD29E2-321E-4AF7-A39D-2757B486A2AC}" presName="node" presStyleLbl="node1" presStyleIdx="0" presStyleCnt="1">
        <dgm:presLayoutVars>
          <dgm:bulletEnabled val="1"/>
        </dgm:presLayoutVars>
      </dgm:prSet>
      <dgm:spPr/>
    </dgm:pt>
  </dgm:ptLst>
  <dgm:cxnLst>
    <dgm:cxn modelId="{7DF8FC8C-E7C4-49E2-861A-66EF9A560042}" srcId="{3559CC2D-BC5D-416A-8901-E41E4D700746}" destId="{97AD29E2-321E-4AF7-A39D-2757B486A2AC}" srcOrd="0" destOrd="0" parTransId="{8AFF07D5-B21B-4F80-BBEA-6077258087B5}" sibTransId="{E952D44C-FD15-4507-98CF-A1B84FC12471}"/>
    <dgm:cxn modelId="{494B3AAC-2EF0-47D3-9E21-B26A0F7DD515}" type="presOf" srcId="{97AD29E2-321E-4AF7-A39D-2757B486A2AC}" destId="{E14BEAD1-5061-43BC-A6A9-CDC1C3D30791}" srcOrd="0" destOrd="0" presId="urn:microsoft.com/office/officeart/2005/8/layout/process1"/>
    <dgm:cxn modelId="{9BE1B1DE-1289-4120-81D8-9880C183F97B}" type="presOf" srcId="{3559CC2D-BC5D-416A-8901-E41E4D700746}" destId="{467055D2-51E5-4F25-A099-81E2D14042AE}" srcOrd="0" destOrd="0" presId="urn:microsoft.com/office/officeart/2005/8/layout/process1"/>
    <dgm:cxn modelId="{C1628317-B008-4DBF-8A32-DFA80A9F1910}" type="presParOf" srcId="{467055D2-51E5-4F25-A099-81E2D14042AE}" destId="{E14BEAD1-5061-43BC-A6A9-CDC1C3D30791}"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59CC2D-BC5D-416A-8901-E41E4D700746}" type="doc">
      <dgm:prSet loTypeId="urn:microsoft.com/office/officeart/2005/8/layout/process1" loCatId="process" qsTypeId="urn:microsoft.com/office/officeart/2005/8/quickstyle/simple1" qsCatId="simple" csTypeId="urn:microsoft.com/office/officeart/2005/8/colors/accent1_2" csCatId="accent1" phldr="1"/>
      <dgm:spPr/>
    </dgm:pt>
    <dgm:pt modelId="{97AD29E2-321E-4AF7-A39D-2757B486A2AC}">
      <dgm:prSet phldrT="[Text]"/>
      <dgm:spPr/>
      <dgm:t>
        <a:bodyPr/>
        <a:lstStyle/>
        <a:p>
          <a:r>
            <a:rPr lang="en-US" dirty="0"/>
            <a:t>June 2</a:t>
          </a:r>
        </a:p>
      </dgm:t>
      <dgm:extLst>
        <a:ext uri="{E40237B7-FDA0-4F09-8148-C483321AD2D9}">
          <dgm14:cNvPr xmlns:dgm14="http://schemas.microsoft.com/office/drawing/2010/diagram" id="0" name="" descr="June 2 to June 5"/>
        </a:ext>
      </dgm:extLst>
    </dgm:pt>
    <dgm:pt modelId="{8AFF07D5-B21B-4F80-BBEA-6077258087B5}" type="parTrans" cxnId="{7DF8FC8C-E7C4-49E2-861A-66EF9A560042}">
      <dgm:prSet/>
      <dgm:spPr/>
      <dgm:t>
        <a:bodyPr/>
        <a:lstStyle/>
        <a:p>
          <a:endParaRPr lang="en-US"/>
        </a:p>
      </dgm:t>
    </dgm:pt>
    <dgm:pt modelId="{E952D44C-FD15-4507-98CF-A1B84FC12471}" type="sibTrans" cxnId="{7DF8FC8C-E7C4-49E2-861A-66EF9A560042}">
      <dgm:prSet/>
      <dgm:spPr/>
      <dgm:t>
        <a:bodyPr/>
        <a:lstStyle/>
        <a:p>
          <a:endParaRPr lang="en-US"/>
        </a:p>
      </dgm:t>
    </dgm:pt>
    <dgm:pt modelId="{0A634176-6FDC-45AF-9075-7F6F7432445A}">
      <dgm:prSet phldrT="[Text]"/>
      <dgm:spPr/>
      <dgm:t>
        <a:bodyPr/>
        <a:lstStyle/>
        <a:p>
          <a:r>
            <a:rPr lang="en-US" dirty="0"/>
            <a:t>June 5</a:t>
          </a:r>
        </a:p>
      </dgm:t>
    </dgm:pt>
    <dgm:pt modelId="{46511140-707C-4CB5-93CF-6B15DA0CDFB7}" type="parTrans" cxnId="{D722954A-66F1-4BF3-B0A3-993D5928040C}">
      <dgm:prSet/>
      <dgm:spPr/>
      <dgm:t>
        <a:bodyPr/>
        <a:lstStyle/>
        <a:p>
          <a:endParaRPr lang="en-US"/>
        </a:p>
      </dgm:t>
    </dgm:pt>
    <dgm:pt modelId="{8E08398F-4C91-478E-8250-6058F67102B4}" type="sibTrans" cxnId="{D722954A-66F1-4BF3-B0A3-993D5928040C}">
      <dgm:prSet/>
      <dgm:spPr/>
      <dgm:t>
        <a:bodyPr/>
        <a:lstStyle/>
        <a:p>
          <a:endParaRPr lang="en-US"/>
        </a:p>
      </dgm:t>
    </dgm:pt>
    <dgm:pt modelId="{467055D2-51E5-4F25-A099-81E2D14042AE}" type="pres">
      <dgm:prSet presAssocID="{3559CC2D-BC5D-416A-8901-E41E4D700746}" presName="Name0" presStyleCnt="0">
        <dgm:presLayoutVars>
          <dgm:dir/>
          <dgm:resizeHandles val="exact"/>
        </dgm:presLayoutVars>
      </dgm:prSet>
      <dgm:spPr/>
    </dgm:pt>
    <dgm:pt modelId="{E14BEAD1-5061-43BC-A6A9-CDC1C3D30791}" type="pres">
      <dgm:prSet presAssocID="{97AD29E2-321E-4AF7-A39D-2757B486A2AC}" presName="node" presStyleLbl="node1" presStyleIdx="0" presStyleCnt="2">
        <dgm:presLayoutVars>
          <dgm:bulletEnabled val="1"/>
        </dgm:presLayoutVars>
      </dgm:prSet>
      <dgm:spPr/>
    </dgm:pt>
    <dgm:pt modelId="{59851595-26F2-4CD0-930D-EA02F4E1320E}" type="pres">
      <dgm:prSet presAssocID="{E952D44C-FD15-4507-98CF-A1B84FC12471}" presName="sibTrans" presStyleLbl="sibTrans2D1" presStyleIdx="0" presStyleCnt="1"/>
      <dgm:spPr/>
    </dgm:pt>
    <dgm:pt modelId="{7A061A18-635F-4092-955A-F4F7F6D180F9}" type="pres">
      <dgm:prSet presAssocID="{E952D44C-FD15-4507-98CF-A1B84FC12471}" presName="connectorText" presStyleLbl="sibTrans2D1" presStyleIdx="0" presStyleCnt="1"/>
      <dgm:spPr/>
    </dgm:pt>
    <dgm:pt modelId="{F17F4CE0-BBC9-4279-AEAC-883F372599B5}" type="pres">
      <dgm:prSet presAssocID="{0A634176-6FDC-45AF-9075-7F6F7432445A}" presName="node" presStyleLbl="node1" presStyleIdx="1" presStyleCnt="2">
        <dgm:presLayoutVars>
          <dgm:bulletEnabled val="1"/>
        </dgm:presLayoutVars>
      </dgm:prSet>
      <dgm:spPr/>
    </dgm:pt>
  </dgm:ptLst>
  <dgm:cxnLst>
    <dgm:cxn modelId="{D17F4F1C-DFC4-42A0-8B43-11952656B0D4}" type="presOf" srcId="{0A634176-6FDC-45AF-9075-7F6F7432445A}" destId="{F17F4CE0-BBC9-4279-AEAC-883F372599B5}" srcOrd="0" destOrd="0" presId="urn:microsoft.com/office/officeart/2005/8/layout/process1"/>
    <dgm:cxn modelId="{C6E69E68-0785-499E-9764-6105FA16DE81}" type="presOf" srcId="{E952D44C-FD15-4507-98CF-A1B84FC12471}" destId="{7A061A18-635F-4092-955A-F4F7F6D180F9}" srcOrd="1" destOrd="0" presId="urn:microsoft.com/office/officeart/2005/8/layout/process1"/>
    <dgm:cxn modelId="{CE334049-75C3-41AC-B726-978A5EDFA5C0}" type="presOf" srcId="{E952D44C-FD15-4507-98CF-A1B84FC12471}" destId="{59851595-26F2-4CD0-930D-EA02F4E1320E}" srcOrd="0" destOrd="0" presId="urn:microsoft.com/office/officeart/2005/8/layout/process1"/>
    <dgm:cxn modelId="{D722954A-66F1-4BF3-B0A3-993D5928040C}" srcId="{3559CC2D-BC5D-416A-8901-E41E4D700746}" destId="{0A634176-6FDC-45AF-9075-7F6F7432445A}" srcOrd="1" destOrd="0" parTransId="{46511140-707C-4CB5-93CF-6B15DA0CDFB7}" sibTransId="{8E08398F-4C91-478E-8250-6058F67102B4}"/>
    <dgm:cxn modelId="{7DF8FC8C-E7C4-49E2-861A-66EF9A560042}" srcId="{3559CC2D-BC5D-416A-8901-E41E4D700746}" destId="{97AD29E2-321E-4AF7-A39D-2757B486A2AC}" srcOrd="0" destOrd="0" parTransId="{8AFF07D5-B21B-4F80-BBEA-6077258087B5}" sibTransId="{E952D44C-FD15-4507-98CF-A1B84FC12471}"/>
    <dgm:cxn modelId="{494B3AAC-2EF0-47D3-9E21-B26A0F7DD515}" type="presOf" srcId="{97AD29E2-321E-4AF7-A39D-2757B486A2AC}" destId="{E14BEAD1-5061-43BC-A6A9-CDC1C3D30791}" srcOrd="0" destOrd="0" presId="urn:microsoft.com/office/officeart/2005/8/layout/process1"/>
    <dgm:cxn modelId="{9BE1B1DE-1289-4120-81D8-9880C183F97B}" type="presOf" srcId="{3559CC2D-BC5D-416A-8901-E41E4D700746}" destId="{467055D2-51E5-4F25-A099-81E2D14042AE}" srcOrd="0" destOrd="0" presId="urn:microsoft.com/office/officeart/2005/8/layout/process1"/>
    <dgm:cxn modelId="{C1628317-B008-4DBF-8A32-DFA80A9F1910}" type="presParOf" srcId="{467055D2-51E5-4F25-A099-81E2D14042AE}" destId="{E14BEAD1-5061-43BC-A6A9-CDC1C3D30791}" srcOrd="0" destOrd="0" presId="urn:microsoft.com/office/officeart/2005/8/layout/process1"/>
    <dgm:cxn modelId="{322D917C-6CA1-42BB-BA4D-458261F61724}" type="presParOf" srcId="{467055D2-51E5-4F25-A099-81E2D14042AE}" destId="{59851595-26F2-4CD0-930D-EA02F4E1320E}" srcOrd="1" destOrd="0" presId="urn:microsoft.com/office/officeart/2005/8/layout/process1"/>
    <dgm:cxn modelId="{83A24945-A997-4247-BFEB-4BFA680F6EC9}" type="presParOf" srcId="{59851595-26F2-4CD0-930D-EA02F4E1320E}" destId="{7A061A18-635F-4092-955A-F4F7F6D180F9}" srcOrd="0" destOrd="0" presId="urn:microsoft.com/office/officeart/2005/8/layout/process1"/>
    <dgm:cxn modelId="{7DD6A366-B7C6-4F53-8699-89D9E76DE151}" type="presParOf" srcId="{467055D2-51E5-4F25-A099-81E2D14042AE}" destId="{F17F4CE0-BBC9-4279-AEAC-883F372599B5}"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59CC2D-BC5D-416A-8901-E41E4D700746}" type="doc">
      <dgm:prSet loTypeId="urn:microsoft.com/office/officeart/2005/8/layout/process1" loCatId="process" qsTypeId="urn:microsoft.com/office/officeart/2005/8/quickstyle/simple1" qsCatId="simple" csTypeId="urn:microsoft.com/office/officeart/2005/8/colors/accent1_2" csCatId="accent1" phldr="1"/>
      <dgm:spPr/>
    </dgm:pt>
    <dgm:pt modelId="{97AD29E2-321E-4AF7-A39D-2757B486A2AC}">
      <dgm:prSet phldrT="[Text]"/>
      <dgm:spPr/>
      <dgm:t>
        <a:bodyPr/>
        <a:lstStyle/>
        <a:p>
          <a:r>
            <a:rPr lang="en-US" dirty="0"/>
            <a:t>June 2</a:t>
          </a:r>
        </a:p>
      </dgm:t>
    </dgm:pt>
    <dgm:pt modelId="{8AFF07D5-B21B-4F80-BBEA-6077258087B5}" type="parTrans" cxnId="{7DF8FC8C-E7C4-49E2-861A-66EF9A560042}">
      <dgm:prSet/>
      <dgm:spPr/>
      <dgm:t>
        <a:bodyPr/>
        <a:lstStyle/>
        <a:p>
          <a:endParaRPr lang="en-US"/>
        </a:p>
      </dgm:t>
    </dgm:pt>
    <dgm:pt modelId="{E952D44C-FD15-4507-98CF-A1B84FC12471}" type="sibTrans" cxnId="{7DF8FC8C-E7C4-49E2-861A-66EF9A560042}">
      <dgm:prSet/>
      <dgm:spPr/>
      <dgm:t>
        <a:bodyPr/>
        <a:lstStyle/>
        <a:p>
          <a:endParaRPr lang="en-US"/>
        </a:p>
      </dgm:t>
    </dgm:pt>
    <dgm:pt modelId="{0A634176-6FDC-45AF-9075-7F6F7432445A}">
      <dgm:prSet phldrT="[Text]"/>
      <dgm:spPr/>
      <dgm:t>
        <a:bodyPr/>
        <a:lstStyle/>
        <a:p>
          <a:r>
            <a:rPr lang="en-US" dirty="0"/>
            <a:t>June 5</a:t>
          </a:r>
        </a:p>
      </dgm:t>
      <dgm:extLst>
        <a:ext uri="{E40237B7-FDA0-4F09-8148-C483321AD2D9}">
          <dgm14:cNvPr xmlns:dgm14="http://schemas.microsoft.com/office/drawing/2010/diagram" id="0" name="" descr="June 2 through June 5 to June 8"/>
        </a:ext>
      </dgm:extLst>
    </dgm:pt>
    <dgm:pt modelId="{46511140-707C-4CB5-93CF-6B15DA0CDFB7}" type="parTrans" cxnId="{D722954A-66F1-4BF3-B0A3-993D5928040C}">
      <dgm:prSet/>
      <dgm:spPr/>
      <dgm:t>
        <a:bodyPr/>
        <a:lstStyle/>
        <a:p>
          <a:endParaRPr lang="en-US"/>
        </a:p>
      </dgm:t>
    </dgm:pt>
    <dgm:pt modelId="{8E08398F-4C91-478E-8250-6058F67102B4}" type="sibTrans" cxnId="{D722954A-66F1-4BF3-B0A3-993D5928040C}">
      <dgm:prSet/>
      <dgm:spPr/>
      <dgm:t>
        <a:bodyPr/>
        <a:lstStyle/>
        <a:p>
          <a:endParaRPr lang="en-US"/>
        </a:p>
      </dgm:t>
    </dgm:pt>
    <dgm:pt modelId="{0A4506FB-5792-4B2D-B503-FE875C690F22}">
      <dgm:prSet phldrT="[Text]"/>
      <dgm:spPr/>
      <dgm:t>
        <a:bodyPr/>
        <a:lstStyle/>
        <a:p>
          <a:r>
            <a:rPr lang="en-US" dirty="0"/>
            <a:t>June 8</a:t>
          </a:r>
        </a:p>
      </dgm:t>
    </dgm:pt>
    <dgm:pt modelId="{94802828-F5B4-4D52-A28A-56B0070C8D7A}" type="parTrans" cxnId="{242F9166-AFDF-4F9D-A52A-BFF495C5DED1}">
      <dgm:prSet/>
      <dgm:spPr/>
      <dgm:t>
        <a:bodyPr/>
        <a:lstStyle/>
        <a:p>
          <a:endParaRPr lang="en-US"/>
        </a:p>
      </dgm:t>
    </dgm:pt>
    <dgm:pt modelId="{80EE3C74-8CFB-47F6-92E5-E3F6709CF613}" type="sibTrans" cxnId="{242F9166-AFDF-4F9D-A52A-BFF495C5DED1}">
      <dgm:prSet/>
      <dgm:spPr/>
      <dgm:t>
        <a:bodyPr/>
        <a:lstStyle/>
        <a:p>
          <a:endParaRPr lang="en-US"/>
        </a:p>
      </dgm:t>
    </dgm:pt>
    <dgm:pt modelId="{467055D2-51E5-4F25-A099-81E2D14042AE}" type="pres">
      <dgm:prSet presAssocID="{3559CC2D-BC5D-416A-8901-E41E4D700746}" presName="Name0" presStyleCnt="0">
        <dgm:presLayoutVars>
          <dgm:dir/>
          <dgm:resizeHandles val="exact"/>
        </dgm:presLayoutVars>
      </dgm:prSet>
      <dgm:spPr/>
    </dgm:pt>
    <dgm:pt modelId="{E14BEAD1-5061-43BC-A6A9-CDC1C3D30791}" type="pres">
      <dgm:prSet presAssocID="{97AD29E2-321E-4AF7-A39D-2757B486A2AC}" presName="node" presStyleLbl="node1" presStyleIdx="0" presStyleCnt="3">
        <dgm:presLayoutVars>
          <dgm:bulletEnabled val="1"/>
        </dgm:presLayoutVars>
      </dgm:prSet>
      <dgm:spPr/>
    </dgm:pt>
    <dgm:pt modelId="{59851595-26F2-4CD0-930D-EA02F4E1320E}" type="pres">
      <dgm:prSet presAssocID="{E952D44C-FD15-4507-98CF-A1B84FC12471}" presName="sibTrans" presStyleLbl="sibTrans2D1" presStyleIdx="0" presStyleCnt="2"/>
      <dgm:spPr/>
    </dgm:pt>
    <dgm:pt modelId="{7A061A18-635F-4092-955A-F4F7F6D180F9}" type="pres">
      <dgm:prSet presAssocID="{E952D44C-FD15-4507-98CF-A1B84FC12471}" presName="connectorText" presStyleLbl="sibTrans2D1" presStyleIdx="0" presStyleCnt="2"/>
      <dgm:spPr/>
    </dgm:pt>
    <dgm:pt modelId="{F17F4CE0-BBC9-4279-AEAC-883F372599B5}" type="pres">
      <dgm:prSet presAssocID="{0A634176-6FDC-45AF-9075-7F6F7432445A}" presName="node" presStyleLbl="node1" presStyleIdx="1" presStyleCnt="3">
        <dgm:presLayoutVars>
          <dgm:bulletEnabled val="1"/>
        </dgm:presLayoutVars>
      </dgm:prSet>
      <dgm:spPr/>
    </dgm:pt>
    <dgm:pt modelId="{2D0A3C4D-C7DA-401F-A9E8-3D45F77BC318}" type="pres">
      <dgm:prSet presAssocID="{8E08398F-4C91-478E-8250-6058F67102B4}" presName="sibTrans" presStyleLbl="sibTrans2D1" presStyleIdx="1" presStyleCnt="2"/>
      <dgm:spPr/>
    </dgm:pt>
    <dgm:pt modelId="{4A142662-A7DD-4D2B-8F2E-9F852BD5B15B}" type="pres">
      <dgm:prSet presAssocID="{8E08398F-4C91-478E-8250-6058F67102B4}" presName="connectorText" presStyleLbl="sibTrans2D1" presStyleIdx="1" presStyleCnt="2"/>
      <dgm:spPr/>
    </dgm:pt>
    <dgm:pt modelId="{FE378EBD-AE81-46C5-83BD-1D6392727EBB}" type="pres">
      <dgm:prSet presAssocID="{0A4506FB-5792-4B2D-B503-FE875C690F22}" presName="node" presStyleLbl="node1" presStyleIdx="2" presStyleCnt="3">
        <dgm:presLayoutVars>
          <dgm:bulletEnabled val="1"/>
        </dgm:presLayoutVars>
      </dgm:prSet>
      <dgm:spPr/>
    </dgm:pt>
  </dgm:ptLst>
  <dgm:cxnLst>
    <dgm:cxn modelId="{758F4800-1F58-4449-95E5-410E5668090B}" type="presOf" srcId="{8E08398F-4C91-478E-8250-6058F67102B4}" destId="{2D0A3C4D-C7DA-401F-A9E8-3D45F77BC318}" srcOrd="0" destOrd="0" presId="urn:microsoft.com/office/officeart/2005/8/layout/process1"/>
    <dgm:cxn modelId="{D17F4F1C-DFC4-42A0-8B43-11952656B0D4}" type="presOf" srcId="{0A634176-6FDC-45AF-9075-7F6F7432445A}" destId="{F17F4CE0-BBC9-4279-AEAC-883F372599B5}" srcOrd="0" destOrd="0" presId="urn:microsoft.com/office/officeart/2005/8/layout/process1"/>
    <dgm:cxn modelId="{2220F027-BF69-4BDD-9FFE-58975E1CFD2A}" type="presOf" srcId="{8E08398F-4C91-478E-8250-6058F67102B4}" destId="{4A142662-A7DD-4D2B-8F2E-9F852BD5B15B}" srcOrd="1" destOrd="0" presId="urn:microsoft.com/office/officeart/2005/8/layout/process1"/>
    <dgm:cxn modelId="{D362935F-3AAC-4E23-8E9A-59358CC028A6}" type="presOf" srcId="{0A4506FB-5792-4B2D-B503-FE875C690F22}" destId="{FE378EBD-AE81-46C5-83BD-1D6392727EBB}" srcOrd="0" destOrd="0" presId="urn:microsoft.com/office/officeart/2005/8/layout/process1"/>
    <dgm:cxn modelId="{242F9166-AFDF-4F9D-A52A-BFF495C5DED1}" srcId="{3559CC2D-BC5D-416A-8901-E41E4D700746}" destId="{0A4506FB-5792-4B2D-B503-FE875C690F22}" srcOrd="2" destOrd="0" parTransId="{94802828-F5B4-4D52-A28A-56B0070C8D7A}" sibTransId="{80EE3C74-8CFB-47F6-92E5-E3F6709CF613}"/>
    <dgm:cxn modelId="{C6E69E68-0785-499E-9764-6105FA16DE81}" type="presOf" srcId="{E952D44C-FD15-4507-98CF-A1B84FC12471}" destId="{7A061A18-635F-4092-955A-F4F7F6D180F9}" srcOrd="1" destOrd="0" presId="urn:microsoft.com/office/officeart/2005/8/layout/process1"/>
    <dgm:cxn modelId="{CE334049-75C3-41AC-B726-978A5EDFA5C0}" type="presOf" srcId="{E952D44C-FD15-4507-98CF-A1B84FC12471}" destId="{59851595-26F2-4CD0-930D-EA02F4E1320E}" srcOrd="0" destOrd="0" presId="urn:microsoft.com/office/officeart/2005/8/layout/process1"/>
    <dgm:cxn modelId="{D722954A-66F1-4BF3-B0A3-993D5928040C}" srcId="{3559CC2D-BC5D-416A-8901-E41E4D700746}" destId="{0A634176-6FDC-45AF-9075-7F6F7432445A}" srcOrd="1" destOrd="0" parTransId="{46511140-707C-4CB5-93CF-6B15DA0CDFB7}" sibTransId="{8E08398F-4C91-478E-8250-6058F67102B4}"/>
    <dgm:cxn modelId="{7DF8FC8C-E7C4-49E2-861A-66EF9A560042}" srcId="{3559CC2D-BC5D-416A-8901-E41E4D700746}" destId="{97AD29E2-321E-4AF7-A39D-2757B486A2AC}" srcOrd="0" destOrd="0" parTransId="{8AFF07D5-B21B-4F80-BBEA-6077258087B5}" sibTransId="{E952D44C-FD15-4507-98CF-A1B84FC12471}"/>
    <dgm:cxn modelId="{494B3AAC-2EF0-47D3-9E21-B26A0F7DD515}" type="presOf" srcId="{97AD29E2-321E-4AF7-A39D-2757B486A2AC}" destId="{E14BEAD1-5061-43BC-A6A9-CDC1C3D30791}" srcOrd="0" destOrd="0" presId="urn:microsoft.com/office/officeart/2005/8/layout/process1"/>
    <dgm:cxn modelId="{9BE1B1DE-1289-4120-81D8-9880C183F97B}" type="presOf" srcId="{3559CC2D-BC5D-416A-8901-E41E4D700746}" destId="{467055D2-51E5-4F25-A099-81E2D14042AE}" srcOrd="0" destOrd="0" presId="urn:microsoft.com/office/officeart/2005/8/layout/process1"/>
    <dgm:cxn modelId="{C1628317-B008-4DBF-8A32-DFA80A9F1910}" type="presParOf" srcId="{467055D2-51E5-4F25-A099-81E2D14042AE}" destId="{E14BEAD1-5061-43BC-A6A9-CDC1C3D30791}" srcOrd="0" destOrd="0" presId="urn:microsoft.com/office/officeart/2005/8/layout/process1"/>
    <dgm:cxn modelId="{322D917C-6CA1-42BB-BA4D-458261F61724}" type="presParOf" srcId="{467055D2-51E5-4F25-A099-81E2D14042AE}" destId="{59851595-26F2-4CD0-930D-EA02F4E1320E}" srcOrd="1" destOrd="0" presId="urn:microsoft.com/office/officeart/2005/8/layout/process1"/>
    <dgm:cxn modelId="{83A24945-A997-4247-BFEB-4BFA680F6EC9}" type="presParOf" srcId="{59851595-26F2-4CD0-930D-EA02F4E1320E}" destId="{7A061A18-635F-4092-955A-F4F7F6D180F9}" srcOrd="0" destOrd="0" presId="urn:microsoft.com/office/officeart/2005/8/layout/process1"/>
    <dgm:cxn modelId="{7DD6A366-B7C6-4F53-8699-89D9E76DE151}" type="presParOf" srcId="{467055D2-51E5-4F25-A099-81E2D14042AE}" destId="{F17F4CE0-BBC9-4279-AEAC-883F372599B5}" srcOrd="2" destOrd="0" presId="urn:microsoft.com/office/officeart/2005/8/layout/process1"/>
    <dgm:cxn modelId="{FB95D110-232B-4E00-889E-19E4115BD13A}" type="presParOf" srcId="{467055D2-51E5-4F25-A099-81E2D14042AE}" destId="{2D0A3C4D-C7DA-401F-A9E8-3D45F77BC318}" srcOrd="3" destOrd="0" presId="urn:microsoft.com/office/officeart/2005/8/layout/process1"/>
    <dgm:cxn modelId="{927D2D43-9A15-4413-AC4B-7D5DB0C592FB}" type="presParOf" srcId="{2D0A3C4D-C7DA-401F-A9E8-3D45F77BC318}" destId="{4A142662-A7DD-4D2B-8F2E-9F852BD5B15B}" srcOrd="0" destOrd="0" presId="urn:microsoft.com/office/officeart/2005/8/layout/process1"/>
    <dgm:cxn modelId="{437F4B67-912D-47C2-8E62-067646AC9B71}" type="presParOf" srcId="{467055D2-51E5-4F25-A099-81E2D14042AE}" destId="{FE378EBD-AE81-46C5-83BD-1D6392727EBB}"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BEAD1-5061-43BC-A6A9-CDC1C3D30791}">
      <dsp:nvSpPr>
        <dsp:cNvPr id="0" name=""/>
        <dsp:cNvSpPr/>
      </dsp:nvSpPr>
      <dsp:spPr>
        <a:xfrm>
          <a:off x="2623" y="0"/>
          <a:ext cx="5368225" cy="1917197"/>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June 2</a:t>
          </a:r>
        </a:p>
      </dsp:txBody>
      <dsp:txXfrm>
        <a:off x="58776" y="56153"/>
        <a:ext cx="5255919" cy="18048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BEAD1-5061-43BC-A6A9-CDC1C3D30791}">
      <dsp:nvSpPr>
        <dsp:cNvPr id="0" name=""/>
        <dsp:cNvSpPr/>
      </dsp:nvSpPr>
      <dsp:spPr>
        <a:xfrm>
          <a:off x="1049" y="287176"/>
          <a:ext cx="2238072" cy="1342843"/>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kern="1200" dirty="0"/>
            <a:t>June 2</a:t>
          </a:r>
        </a:p>
      </dsp:txBody>
      <dsp:txXfrm>
        <a:off x="40380" y="326507"/>
        <a:ext cx="2159410" cy="1264181"/>
      </dsp:txXfrm>
    </dsp:sp>
    <dsp:sp modelId="{59851595-26F2-4CD0-930D-EA02F4E1320E}">
      <dsp:nvSpPr>
        <dsp:cNvPr id="0" name=""/>
        <dsp:cNvSpPr/>
      </dsp:nvSpPr>
      <dsp:spPr>
        <a:xfrm>
          <a:off x="2462929" y="681077"/>
          <a:ext cx="474471" cy="5550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2462929" y="792085"/>
        <a:ext cx="332130" cy="333025"/>
      </dsp:txXfrm>
    </dsp:sp>
    <dsp:sp modelId="{F17F4CE0-BBC9-4279-AEAC-883F372599B5}">
      <dsp:nvSpPr>
        <dsp:cNvPr id="0" name=""/>
        <dsp:cNvSpPr/>
      </dsp:nvSpPr>
      <dsp:spPr>
        <a:xfrm>
          <a:off x="3134350" y="287176"/>
          <a:ext cx="2238072" cy="1342843"/>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kern="1200" dirty="0"/>
            <a:t>June 5</a:t>
          </a:r>
        </a:p>
      </dsp:txBody>
      <dsp:txXfrm>
        <a:off x="3173681" y="326507"/>
        <a:ext cx="2159410" cy="12641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BEAD1-5061-43BC-A6A9-CDC1C3D30791}">
      <dsp:nvSpPr>
        <dsp:cNvPr id="0" name=""/>
        <dsp:cNvSpPr/>
      </dsp:nvSpPr>
      <dsp:spPr>
        <a:xfrm>
          <a:off x="7566" y="905030"/>
          <a:ext cx="2261475" cy="1356885"/>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kern="1200" dirty="0"/>
            <a:t>June 2</a:t>
          </a:r>
        </a:p>
      </dsp:txBody>
      <dsp:txXfrm>
        <a:off x="47308" y="944772"/>
        <a:ext cx="2181991" cy="1277401"/>
      </dsp:txXfrm>
    </dsp:sp>
    <dsp:sp modelId="{59851595-26F2-4CD0-930D-EA02F4E1320E}">
      <dsp:nvSpPr>
        <dsp:cNvPr id="0" name=""/>
        <dsp:cNvSpPr/>
      </dsp:nvSpPr>
      <dsp:spPr>
        <a:xfrm>
          <a:off x="2495189" y="1303049"/>
          <a:ext cx="479432" cy="5608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2495189" y="1415218"/>
        <a:ext cx="335602" cy="336508"/>
      </dsp:txXfrm>
    </dsp:sp>
    <dsp:sp modelId="{F17F4CE0-BBC9-4279-AEAC-883F372599B5}">
      <dsp:nvSpPr>
        <dsp:cNvPr id="0" name=""/>
        <dsp:cNvSpPr/>
      </dsp:nvSpPr>
      <dsp:spPr>
        <a:xfrm>
          <a:off x="3173632" y="905030"/>
          <a:ext cx="2261475" cy="1356885"/>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kern="1200" dirty="0"/>
            <a:t>June 5</a:t>
          </a:r>
        </a:p>
      </dsp:txBody>
      <dsp:txXfrm>
        <a:off x="3213374" y="944772"/>
        <a:ext cx="2181991" cy="1277401"/>
      </dsp:txXfrm>
    </dsp:sp>
    <dsp:sp modelId="{2D0A3C4D-C7DA-401F-A9E8-3D45F77BC318}">
      <dsp:nvSpPr>
        <dsp:cNvPr id="0" name=""/>
        <dsp:cNvSpPr/>
      </dsp:nvSpPr>
      <dsp:spPr>
        <a:xfrm>
          <a:off x="5661256" y="1303049"/>
          <a:ext cx="479432" cy="5608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661256" y="1415218"/>
        <a:ext cx="335602" cy="336508"/>
      </dsp:txXfrm>
    </dsp:sp>
    <dsp:sp modelId="{FE378EBD-AE81-46C5-83BD-1D6392727EBB}">
      <dsp:nvSpPr>
        <dsp:cNvPr id="0" name=""/>
        <dsp:cNvSpPr/>
      </dsp:nvSpPr>
      <dsp:spPr>
        <a:xfrm>
          <a:off x="6339698" y="905030"/>
          <a:ext cx="2261475" cy="1356885"/>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kern="1200" dirty="0"/>
            <a:t>June 8</a:t>
          </a:r>
        </a:p>
      </dsp:txBody>
      <dsp:txXfrm>
        <a:off x="6379440" y="944772"/>
        <a:ext cx="2181991" cy="127740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A04DE5-F1A9-4D45-BF54-BEFDBA739CA2}" type="datetimeFigureOut">
              <a:rPr lang="en-US" smtClean="0">
                <a:latin typeface="NeueHaasGroteskText Std" panose="020B0504020202020204" pitchFamily="34" charset="0"/>
              </a:rPr>
              <a:t>11/17/2020</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eueHaasGroteskText Std" panose="020B0504020202020204" pitchFamily="34" charset="0"/>
              </a:defRPr>
            </a:lvl1pPr>
          </a:lstStyle>
          <a:p>
            <a:fld id="{A50CD39D-89B0-4C68-805A-35C75A7C20C8}" type="datetimeFigureOut">
              <a:rPr lang="en-US" smtClean="0"/>
              <a:pPr/>
              <a:t>11/17/2020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t>Hello everyone, thank you for joining me today for an overview of the Minnesota Department of Human Rights civil rights investigation into the Minneapolis Police Department. </a:t>
            </a:r>
          </a:p>
          <a:p>
            <a:pPr marL="0" marR="0">
              <a:lnSpc>
                <a:spcPct val="107000"/>
              </a:lnSpc>
              <a:spcBef>
                <a:spcPts val="0"/>
              </a:spcBef>
              <a:spcAft>
                <a:spcPts val="800"/>
              </a:spcAft>
            </a:pPr>
            <a:endParaRPr lang="en-US" dirty="0"/>
          </a:p>
          <a:p>
            <a:pPr marL="0" marR="0">
              <a:lnSpc>
                <a:spcPct val="107000"/>
              </a:lnSpc>
              <a:spcBef>
                <a:spcPts val="0"/>
              </a:spcBef>
              <a:spcAft>
                <a:spcPts val="800"/>
              </a:spcAft>
            </a:pPr>
            <a:r>
              <a:rPr lang="en-US" dirty="0"/>
              <a:t>My name is Audel Shokohzadeh, and I am the Community Engagement Director for the Minnesota Department of Human Rights. As the Community Engagement Director, I help lead education, outreach, and engagement efforts. </a:t>
            </a:r>
          </a:p>
          <a:p>
            <a:endParaRPr lang="en-US" dirty="0"/>
          </a:p>
          <a:p>
            <a:r>
              <a:rPr lang="en-US" dirty="0"/>
              <a:t>Today, I will be providing an overview of our civil rights investigation into the Minneapolis Police Department. The information I am sharing today is publicly available and has been shared by our agency. Given how busy our lives are we also wanted to make sure we pulled all that information together into the presentation today. </a:t>
            </a:r>
          </a:p>
          <a:p>
            <a:endParaRPr lang="en-US" dirty="0"/>
          </a:p>
          <a:p>
            <a:r>
              <a:rPr lang="en-US" dirty="0"/>
              <a:t>My presentation will take about 20 minutes. Afterwards I am happy to answer questions or hear any comments. I will first start by providing a brief overview of our department. </a:t>
            </a:r>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295935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NeueHaasGroteskText Std" panose="020B0504020202020204" pitchFamily="34" charset="0"/>
                <a:ea typeface="+mn-ea"/>
                <a:cs typeface="+mn-cs"/>
              </a:rPr>
              <a:t>Some of you may recognize the measures in the court order are similar orders enforced in Chicago, Baltimore, and Ferguson. Those court orders took months to develop and implement.</a:t>
            </a:r>
          </a:p>
          <a:p>
            <a:r>
              <a:rPr lang="en-US" sz="1200" kern="1200" dirty="0">
                <a:solidFill>
                  <a:schemeClr val="tx1"/>
                </a:solidFill>
                <a:effectLst/>
                <a:latin typeface="NeueHaasGroteskText Std" panose="020B0504020202020204" pitchFamily="34" charset="0"/>
                <a:ea typeface="+mn-ea"/>
                <a:cs typeface="+mn-cs"/>
              </a:rPr>
              <a:t> </a:t>
            </a:r>
          </a:p>
          <a:p>
            <a:r>
              <a:rPr lang="en-US" sz="1200" kern="1200" dirty="0">
                <a:solidFill>
                  <a:schemeClr val="tx1"/>
                </a:solidFill>
                <a:effectLst/>
                <a:latin typeface="NeueHaasGroteskText Std" panose="020B0504020202020204" pitchFamily="34" charset="0"/>
                <a:ea typeface="+mn-ea"/>
                <a:cs typeface="+mn-cs"/>
              </a:rPr>
              <a:t>We were able to implement a court order mandating immediate change within a week of starting an investigation because of the tireless work of community organizers and leaders demanding change and an understanding by leaders in the City and Police Department that these were the first steps needed for structural change. </a:t>
            </a:r>
          </a:p>
          <a:p>
            <a:endParaRPr lang="en-US" sz="1200" kern="1200" dirty="0">
              <a:solidFill>
                <a:schemeClr val="tx1"/>
              </a:solidFill>
              <a:effectLst/>
              <a:latin typeface="NeueHaasGroteskText Std"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NeueHaasGroteskText Std" panose="020B0504020202020204" pitchFamily="34" charset="0"/>
                <a:ea typeface="+mn-ea"/>
                <a:cs typeface="+mn-cs"/>
              </a:rPr>
              <a:t>As stated in the court order granting our temporary restraining order, “Black, Indigenous, and communities of color have suffered generational pain and trauma as a result of systemic and institutional racism and long-standing policies in policing. This continuous harm was once again highlighted by the in-custody death of George Floyd.” </a:t>
            </a:r>
          </a:p>
          <a:p>
            <a:endParaRPr lang="en-US" sz="1200" kern="1200" dirty="0">
              <a:solidFill>
                <a:schemeClr val="tx1"/>
              </a:solidFill>
              <a:effectLst/>
              <a:latin typeface="NeueHaasGroteskText Std" panose="020B050402020202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10</a:t>
            </a:fld>
            <a:endParaRPr lang="en-US" dirty="0"/>
          </a:p>
        </p:txBody>
      </p:sp>
    </p:spTree>
    <p:extLst>
      <p:ext uri="{BB962C8B-B14F-4D97-AF65-F5344CB8AC3E}">
        <p14:creationId xmlns:p14="http://schemas.microsoft.com/office/powerpoint/2010/main" val="32404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NeueHaasGroteskText Std" panose="020B0504020202020204" pitchFamily="34" charset="0"/>
                <a:ea typeface="+mn-ea"/>
                <a:cs typeface="+mn-cs"/>
              </a:rPr>
              <a:t>Today, our team of neutral investigators is continuing to review ten years' worth of data and information. The involves reviewing data, policies, procedures, and interviews with current and former officers, chiefs of police, and city officials, and participating in ride along in every precinct.</a:t>
            </a:r>
          </a:p>
        </p:txBody>
      </p:sp>
      <p:sp>
        <p:nvSpPr>
          <p:cNvPr id="4" name="Slide Number Placeholder 3"/>
          <p:cNvSpPr>
            <a:spLocks noGrp="1"/>
          </p:cNvSpPr>
          <p:nvPr>
            <p:ph type="sldNum" sz="quarter" idx="5"/>
          </p:nvPr>
        </p:nvSpPr>
        <p:spPr/>
        <p:txBody>
          <a:bodyPr/>
          <a:lstStyle/>
          <a:p>
            <a:fld id="{F9F08466-AEA7-4FC0-9459-6A32F61DA297}" type="slidenum">
              <a:rPr lang="en-US" smtClean="0"/>
              <a:pPr/>
              <a:t>11</a:t>
            </a:fld>
            <a:endParaRPr lang="en-US" dirty="0"/>
          </a:p>
        </p:txBody>
      </p:sp>
    </p:spTree>
    <p:extLst>
      <p:ext uri="{BB962C8B-B14F-4D97-AF65-F5344CB8AC3E}">
        <p14:creationId xmlns:p14="http://schemas.microsoft.com/office/powerpoint/2010/main" val="1532794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NeueHaasGroteskText Std" panose="020B0504020202020204" pitchFamily="34" charset="0"/>
                <a:ea typeface="+mn-ea"/>
                <a:cs typeface="+mn-cs"/>
              </a:rPr>
              <a:t>We have also heard from hundreds of individuals that have shared their experience with the Minneapolis Police Department with 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NeueHaasGroteskText Std"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NeueHaasGroteskText Std" panose="020B0504020202020204" pitchFamily="34" charset="0"/>
                <a:ea typeface="+mn-ea"/>
                <a:cs typeface="+mn-cs"/>
              </a:rPr>
              <a:t>Community members are invited to call MDHR at 651-539-1100 or fill out a survey on the website at mn.gov/</a:t>
            </a:r>
            <a:r>
              <a:rPr lang="en-US" sz="1200" kern="1200" dirty="0" err="1">
                <a:solidFill>
                  <a:schemeClr val="tx1"/>
                </a:solidFill>
                <a:effectLst/>
                <a:latin typeface="NeueHaasGroteskText Std" panose="020B0504020202020204" pitchFamily="34" charset="0"/>
                <a:ea typeface="+mn-ea"/>
                <a:cs typeface="+mn-cs"/>
              </a:rPr>
              <a:t>mdhr</a:t>
            </a:r>
            <a:r>
              <a:rPr lang="en-US" sz="1200" kern="1200" dirty="0">
                <a:solidFill>
                  <a:schemeClr val="tx1"/>
                </a:solidFill>
                <a:effectLst/>
                <a:latin typeface="NeueHaasGroteskText Std" panose="020B0504020202020204" pitchFamily="34" charset="0"/>
                <a:ea typeface="+mn-ea"/>
                <a:cs typeface="+mn-cs"/>
              </a:rPr>
              <a:t> to speak to an investigator on their positive, neutral, and negative experiences with the MPD. Translations and interpreters are available over the phone, and the survey is available in English, Hmong, Somali, and Spanish.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NeueHaasGroteskText Std"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NeueHaasGroteskText Std" panose="020B0504020202020204" pitchFamily="34" charset="0"/>
                <a:ea typeface="+mn-ea"/>
                <a:cs typeface="+mn-cs"/>
              </a:rPr>
              <a:t>The last day to share information is Tuesday, December 15, 2020. </a:t>
            </a:r>
            <a:endParaRPr lang="en-US" sz="1200" kern="1200" dirty="0">
              <a:solidFill>
                <a:schemeClr val="tx1"/>
              </a:solidFill>
              <a:effectLst/>
              <a:latin typeface="NeueHaasGroteskText Std" panose="020B0504020202020204" pitchFamily="34" charset="0"/>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12</a:t>
            </a:fld>
            <a:endParaRPr lang="en-US" dirty="0"/>
          </a:p>
        </p:txBody>
      </p:sp>
    </p:spTree>
    <p:extLst>
      <p:ext uri="{BB962C8B-B14F-4D97-AF65-F5344CB8AC3E}">
        <p14:creationId xmlns:p14="http://schemas.microsoft.com/office/powerpoint/2010/main" val="1251641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NeueHaasGroteskText Std"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NeueHaasGroteskText Std" panose="020B0504020202020204" pitchFamily="34" charset="0"/>
                <a:ea typeface="+mn-ea"/>
                <a:cs typeface="+mn-cs"/>
              </a:rPr>
              <a:t>Q1: The timeline depends on how easy it is to gather information, what we find during the investigation, and the community engagement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NeueHaasGroteskText Std"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Q2: Can you provide feedback on [</a:t>
            </a:r>
            <a:r>
              <a:rPr lang="en-US" sz="1200" kern="1200" dirty="0">
                <a:solidFill>
                  <a:schemeClr val="tx1"/>
                </a:solidFill>
                <a:effectLst/>
                <a:latin typeface="NeueHaasGroteskText Std" panose="020B0504020202020204" pitchFamily="34" charset="0"/>
                <a:ea typeface="+mn-ea"/>
                <a:cs typeface="+mn-cs"/>
              </a:rPr>
              <a:t>state statues, the post board, charter amendments and the union]? All of these issues are important and interrelated, and not the focus of the Minnesota Department of Human Rights Investigation.</a:t>
            </a:r>
          </a:p>
          <a:p>
            <a:endParaRPr lang="en-US" dirty="0"/>
          </a:p>
          <a:p>
            <a:endParaRPr lang="en-US" sz="1200" b="0" i="0" kern="1200" dirty="0">
              <a:solidFill>
                <a:schemeClr val="tx1"/>
              </a:solidFill>
              <a:effectLst/>
              <a:latin typeface="NeueHaasGroteskText Std" panose="020B0504020202020204" pitchFamily="34" charset="0"/>
              <a:ea typeface="+mn-ea"/>
              <a:cs typeface="+mn-cs"/>
            </a:endParaRPr>
          </a:p>
          <a:p>
            <a:r>
              <a:rPr lang="en-US" sz="1200" b="0" i="0" kern="1200" dirty="0">
                <a:solidFill>
                  <a:schemeClr val="tx1"/>
                </a:solidFill>
                <a:effectLst/>
                <a:latin typeface="NeueHaasGroteskText Std" panose="020B0504020202020204" pitchFamily="34" charset="0"/>
                <a:ea typeface="+mn-ea"/>
                <a:cs typeface="+mn-cs"/>
              </a:rPr>
              <a:t>Q3: The investigation is still ongoing. At the end, we will either determine if discrimination occurred. If we find that discrimination did not occur, our work with the City of Minneapolis and the Minneapolis Police Department concludes.  If we find that discrimination occurred, we will work with the City of Minneapolis and the Minneapolis Police Department to change policies and procedures. A consent decree is a legal tool that can be used for systems change that the court has oversight over. Cities such as Ferguson, Baltimore, and Chicago have entered into consent decrees in similar circumstances. </a:t>
            </a:r>
          </a:p>
          <a:p>
            <a:endParaRPr lang="en-US" dirty="0"/>
          </a:p>
          <a:p>
            <a:r>
              <a:rPr lang="en-US" dirty="0"/>
              <a:t>Q4: </a:t>
            </a:r>
            <a:r>
              <a:rPr lang="en-US" sz="1200" b="0" i="0" kern="1200" dirty="0">
                <a:solidFill>
                  <a:schemeClr val="tx1"/>
                </a:solidFill>
                <a:effectLst/>
                <a:latin typeface="NeueHaasGroteskText Std" panose="020B0504020202020204" pitchFamily="34" charset="0"/>
                <a:ea typeface="+mn-ea"/>
                <a:cs typeface="+mn-cs"/>
              </a:rPr>
              <a:t>Yes, we will make our determination public and our goal is to be as transparent as possible.</a:t>
            </a: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13</a:t>
            </a:fld>
            <a:endParaRPr lang="en-US" dirty="0"/>
          </a:p>
        </p:txBody>
      </p:sp>
    </p:spTree>
    <p:extLst>
      <p:ext uri="{BB962C8B-B14F-4D97-AF65-F5344CB8AC3E}">
        <p14:creationId xmlns:p14="http://schemas.microsoft.com/office/powerpoint/2010/main" val="542223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NeueHaasGroteskText Std" panose="020B0504020202020204" pitchFamily="34" charset="0"/>
                <a:ea typeface="+mn-ea"/>
                <a:cs typeface="+mn-cs"/>
              </a:rPr>
              <a:t>I want to thank you all for taking the time to join me today as I provided this overview of our investigation to date. I now welcome an opportunity to answer questions and hear your thoughts.</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2517134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t>The Minnesota Department of Human Rights is the state's civil rights enforcement agency. We strive to ensure everyone in Minnesota can lead full lives, rich with dignity and joy. And our mission is to make Minnesota discrimination free by creating a more equitable Minnesota, create a more inclusive culture, and identify and eliminate discrimination. </a:t>
            </a:r>
          </a:p>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10"/>
          </p:nvPr>
        </p:nvSpPr>
        <p:spPr/>
        <p:txBody>
          <a:bodyPr/>
          <a:lstStyle/>
          <a:p>
            <a:fld id="{FD99D13D-2E6B-4EDD-9F50-DF4272ADD066}" type="slidenum">
              <a:rPr lang="en-US" smtClean="0"/>
              <a:t>2</a:t>
            </a:fld>
            <a:endParaRPr lang="en-US" dirty="0"/>
          </a:p>
        </p:txBody>
      </p:sp>
    </p:spTree>
    <p:extLst>
      <p:ext uri="{BB962C8B-B14F-4D97-AF65-F5344CB8AC3E}">
        <p14:creationId xmlns:p14="http://schemas.microsoft.com/office/powerpoint/2010/main" val="420662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Minnesota has one of the strongest civil rights laws known as the Minnesota Human Rights act. </a:t>
            </a:r>
          </a:p>
          <a:p>
            <a:endParaRPr lang="en-US" dirty="0"/>
          </a:p>
          <a:p>
            <a:r>
              <a:rPr lang="en-US" dirty="0"/>
              <a:t>Most of the cases that we work on is employment cases, though we also see a lot of housing cases as well. Most of our cases fall into either race, disability discrimination, or sexual harassment.</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528963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NeueHaasGroteskText Std" panose="020B0504020202020204" pitchFamily="34" charset="0"/>
                <a:ea typeface="+mn-ea"/>
                <a:cs typeface="+mn-cs"/>
              </a:rPr>
              <a:t>Setting the stage</a:t>
            </a:r>
            <a:endParaRPr lang="en-US" sz="1200" kern="1200" dirty="0">
              <a:solidFill>
                <a:schemeClr val="tx1"/>
              </a:solidFill>
              <a:effectLst/>
              <a:latin typeface="NeueHaasGroteskText Std" panose="020B0504020202020204" pitchFamily="34" charset="0"/>
              <a:ea typeface="+mn-ea"/>
              <a:cs typeface="+mn-cs"/>
            </a:endParaRPr>
          </a:p>
          <a:p>
            <a:r>
              <a:rPr lang="en-US" sz="1200" kern="1200" dirty="0">
                <a:solidFill>
                  <a:schemeClr val="tx1"/>
                </a:solidFill>
                <a:effectLst/>
                <a:latin typeface="NeueHaasGroteskText Std" panose="020B0504020202020204" pitchFamily="34" charset="0"/>
                <a:ea typeface="+mn-ea"/>
                <a:cs typeface="+mn-cs"/>
              </a:rPr>
              <a:t>Before I continue, I want to note some things.</a:t>
            </a:r>
          </a:p>
          <a:p>
            <a:endParaRPr lang="en-US" sz="1200" kern="1200" dirty="0">
              <a:solidFill>
                <a:schemeClr val="tx1"/>
              </a:solidFill>
              <a:effectLst/>
              <a:latin typeface="NeueHaasGroteskText Std" panose="020B0504020202020204" pitchFamily="34" charset="0"/>
              <a:ea typeface="+mn-ea"/>
              <a:cs typeface="+mn-cs"/>
            </a:endParaRPr>
          </a:p>
          <a:p>
            <a:r>
              <a:rPr lang="en-US" sz="1200" kern="1200" dirty="0">
                <a:solidFill>
                  <a:schemeClr val="tx1"/>
                </a:solidFill>
                <a:effectLst/>
                <a:latin typeface="NeueHaasGroteskText Std" panose="020B0504020202020204" pitchFamily="34" charset="0"/>
                <a:ea typeface="+mn-ea"/>
                <a:cs typeface="+mn-cs"/>
              </a:rPr>
              <a:t>First, this presentation will focus only on the Department of Human Rights investigation into the Minneapolis Police Department. Our agency is not involved in the criminal case. The Attorney General lead the criminal case. We also receive lots of questions about state statues, the post board, charter amendments and the union. All of these issues are important and interrelated, and not the focus of the Minnesota Department of Human Rights Investigation.</a:t>
            </a:r>
          </a:p>
          <a:p>
            <a:endParaRPr lang="en-US" sz="1200" kern="1200" dirty="0">
              <a:solidFill>
                <a:schemeClr val="tx1"/>
              </a:solidFill>
              <a:effectLst/>
              <a:latin typeface="NeueHaasGroteskText Std" panose="020B0504020202020204" pitchFamily="34" charset="0"/>
              <a:ea typeface="+mn-ea"/>
              <a:cs typeface="+mn-cs"/>
            </a:endParaRPr>
          </a:p>
          <a:p>
            <a:r>
              <a:rPr lang="en-US" sz="1200" kern="1200" dirty="0">
                <a:solidFill>
                  <a:schemeClr val="tx1"/>
                </a:solidFill>
                <a:effectLst/>
                <a:latin typeface="NeueHaasGroteskText Std" panose="020B0504020202020204" pitchFamily="34" charset="0"/>
                <a:ea typeface="+mn-ea"/>
                <a:cs typeface="+mn-cs"/>
              </a:rPr>
              <a:t>Second, our investigation is still active. Ordinarily, the Department of Human Rights does not disclose any information about an investigation until it is complete. Due to the unprecedented nature of this case, we have shared some updates. But there may be some questions that I am unable to answer, and I will apologize now for that.  if I am unable to provide an answer, it is to ensure the integrity of the investigation, and I appreciate your understanding. </a:t>
            </a:r>
          </a:p>
          <a:p>
            <a:endParaRPr lang="en-US" sz="1200" kern="1200" dirty="0">
              <a:solidFill>
                <a:schemeClr val="tx1"/>
              </a:solidFill>
              <a:effectLst/>
              <a:latin typeface="NeueHaasGroteskText Std" panose="020B0504020202020204" pitchFamily="34" charset="0"/>
              <a:ea typeface="+mn-ea"/>
              <a:cs typeface="+mn-cs"/>
            </a:endParaRPr>
          </a:p>
          <a:p>
            <a:r>
              <a:rPr lang="en-US" sz="1200" kern="1200" dirty="0">
                <a:solidFill>
                  <a:schemeClr val="tx1"/>
                </a:solidFill>
                <a:effectLst/>
                <a:latin typeface="NeueHaasGroteskText Std" panose="020B0504020202020204" pitchFamily="34" charset="0"/>
                <a:ea typeface="+mn-ea"/>
                <a:cs typeface="+mn-cs"/>
              </a:rPr>
              <a:t>Third, I also want to acknowledge that the investigation we are doing now would not be possible if not for the decades of work from community members that continue to fight for structural change. MDHR is working intentionally and thoughtfully to center and prioritize outreach within community to provide information about why we launched a civil rights investigation into the Minneapolis Police Department, how folks can provide information, and, of course, doing a whole lot of listening and learning. </a:t>
            </a:r>
          </a:p>
          <a:p>
            <a:endParaRPr lang="en-US" sz="1200" kern="1200" dirty="0">
              <a:solidFill>
                <a:schemeClr val="tx1"/>
              </a:solidFill>
              <a:effectLst/>
              <a:latin typeface="NeueHaasGroteskText Std" panose="020B0504020202020204" pitchFamily="34" charset="0"/>
              <a:ea typeface="+mn-ea"/>
              <a:cs typeface="+mn-cs"/>
            </a:endParaRPr>
          </a:p>
          <a:p>
            <a:r>
              <a:rPr lang="en-US" sz="1200" kern="1200" dirty="0">
                <a:solidFill>
                  <a:schemeClr val="tx1"/>
                </a:solidFill>
                <a:effectLst/>
                <a:latin typeface="NeueHaasGroteskText Std" panose="020B0504020202020204" pitchFamily="34" charset="0"/>
                <a:ea typeface="+mn-ea"/>
                <a:cs typeface="+mn-cs"/>
              </a:rPr>
              <a:t>To that end, we have been meeting with a whole lot of folks, everyone from the African American Leadership Forum, Children’s Defense Fund, CTUL, HACER, ISAIAH, Jewish Community Action, Minneapolis Chamber of Commerce, Pillsbury United Communities, and so </a:t>
            </a:r>
            <a:r>
              <a:rPr lang="en-US" sz="1200" kern="1200" dirty="0" err="1">
                <a:solidFill>
                  <a:schemeClr val="tx1"/>
                </a:solidFill>
                <a:effectLst/>
                <a:latin typeface="NeueHaasGroteskText Std" panose="020B0504020202020204" pitchFamily="34" charset="0"/>
                <a:ea typeface="+mn-ea"/>
                <a:cs typeface="+mn-cs"/>
              </a:rPr>
              <a:t>so</a:t>
            </a:r>
            <a:r>
              <a:rPr lang="en-US" sz="1200" kern="1200" dirty="0">
                <a:solidFill>
                  <a:schemeClr val="tx1"/>
                </a:solidFill>
                <a:effectLst/>
                <a:latin typeface="NeueHaasGroteskText Std" panose="020B0504020202020204" pitchFamily="34" charset="0"/>
                <a:ea typeface="+mn-ea"/>
                <a:cs typeface="+mn-cs"/>
              </a:rPr>
              <a:t> many more folks. We want to make sure we are sharing as much as possible when possible and learning and listening all the time.   </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3681779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onto the investigation timeline. We will start with June 2. </a:t>
            </a:r>
          </a:p>
        </p:txBody>
      </p:sp>
      <p:sp>
        <p:nvSpPr>
          <p:cNvPr id="4" name="Slide Number Placeholder 3"/>
          <p:cNvSpPr>
            <a:spLocks noGrp="1"/>
          </p:cNvSpPr>
          <p:nvPr>
            <p:ph type="sldNum" sz="quarter" idx="5"/>
          </p:nvPr>
        </p:nvSpPr>
        <p:spPr/>
        <p:txBody>
          <a:bodyPr/>
          <a:lstStyle/>
          <a:p>
            <a:fld id="{F9F08466-AEA7-4FC0-9459-6A32F61DA297}" type="slidenum">
              <a:rPr lang="en-US" smtClean="0"/>
              <a:pPr/>
              <a:t>5</a:t>
            </a:fld>
            <a:endParaRPr lang="en-US" dirty="0"/>
          </a:p>
        </p:txBody>
      </p:sp>
    </p:spTree>
    <p:extLst>
      <p:ext uri="{BB962C8B-B14F-4D97-AF65-F5344CB8AC3E}">
        <p14:creationId xmlns:p14="http://schemas.microsoft.com/office/powerpoint/2010/main" val="1464557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NeueHaasGroteskText Std" panose="020B0504020202020204" pitchFamily="34" charset="0"/>
                <a:ea typeface="+mn-ea"/>
                <a:cs typeface="+mn-cs"/>
              </a:rPr>
              <a:t>On June 2, 2020, Governor Walz and Lt. Governor Flanagan, and Human Rights Commissioner Rebeca Lucero announced that the Minnesota Department of Human Rights would begin an investigation into the Minneapolis Police Department after filing a civil rights charge.</a:t>
            </a:r>
          </a:p>
          <a:p>
            <a:endParaRPr lang="en-US" sz="1200" kern="1200" dirty="0">
              <a:solidFill>
                <a:schemeClr val="tx1"/>
              </a:solidFill>
              <a:effectLst/>
              <a:latin typeface="NeueHaasGroteskText Std" panose="020B0504020202020204" pitchFamily="34" charset="0"/>
              <a:ea typeface="+mn-ea"/>
              <a:cs typeface="+mn-cs"/>
            </a:endParaRPr>
          </a:p>
          <a:p>
            <a:r>
              <a:rPr lang="en-US" sz="1200" kern="1200" dirty="0">
                <a:solidFill>
                  <a:schemeClr val="tx1"/>
                </a:solidFill>
                <a:effectLst/>
                <a:latin typeface="NeueHaasGroteskText Std" panose="020B0504020202020204" pitchFamily="34" charset="0"/>
                <a:ea typeface="+mn-ea"/>
                <a:cs typeface="+mn-cs"/>
              </a:rPr>
              <a:t>Minnesota has one of the strongest civil rights laws in the country. And it is illegal for a police department to discriminate against anyone because of their race. </a:t>
            </a:r>
          </a:p>
          <a:p>
            <a:endParaRPr lang="en-US" sz="1200" kern="1200" dirty="0">
              <a:solidFill>
                <a:schemeClr val="tx1"/>
              </a:solidFill>
              <a:effectLst/>
              <a:latin typeface="NeueHaasGroteskText Std" panose="020B0504020202020204" pitchFamily="34" charset="0"/>
              <a:ea typeface="+mn-ea"/>
              <a:cs typeface="+mn-cs"/>
            </a:endParaRPr>
          </a:p>
          <a:p>
            <a:r>
              <a:rPr lang="en-US" sz="1200" kern="1200" dirty="0">
                <a:solidFill>
                  <a:schemeClr val="tx1"/>
                </a:solidFill>
                <a:effectLst/>
                <a:latin typeface="NeueHaasGroteskText Std" panose="020B0504020202020204" pitchFamily="34" charset="0"/>
                <a:ea typeface="+mn-ea"/>
                <a:cs typeface="+mn-cs"/>
              </a:rPr>
              <a:t>The charge alleges the killing of George Floyd, an unarmed Black man, while in the custody of Minneapolis police officers may be evidence of a broader pattern and practice of race-based policing in violation of the state's civil rights law. </a:t>
            </a:r>
          </a:p>
          <a:p>
            <a:endParaRPr lang="en-US" sz="1200" kern="1200" dirty="0">
              <a:solidFill>
                <a:schemeClr val="tx1"/>
              </a:solidFill>
              <a:effectLst/>
              <a:latin typeface="NeueHaasGroteskText Std" panose="020B0504020202020204" pitchFamily="34" charset="0"/>
              <a:ea typeface="+mn-ea"/>
              <a:cs typeface="+mn-cs"/>
            </a:endParaRPr>
          </a:p>
          <a:p>
            <a:endParaRPr lang="en-US" sz="1200" kern="1200" dirty="0">
              <a:solidFill>
                <a:schemeClr val="tx1"/>
              </a:solidFill>
              <a:effectLst/>
              <a:latin typeface="NeueHaasGroteskText Std" panose="020B0504020202020204" pitchFamily="34" charset="0"/>
              <a:ea typeface="+mn-ea"/>
              <a:cs typeface="+mn-cs"/>
            </a:endParaRPr>
          </a:p>
          <a:p>
            <a:r>
              <a:rPr lang="en-US" sz="1200" kern="1200" dirty="0">
                <a:solidFill>
                  <a:schemeClr val="tx1"/>
                </a:solidFill>
                <a:effectLst/>
                <a:latin typeface="NeueHaasGroteskText Std" panose="020B0504020202020204" pitchFamily="34" charset="0"/>
                <a:ea typeface="+mn-ea"/>
                <a:cs typeface="+mn-cs"/>
              </a:rPr>
              <a:t>This is the first time the state has launched a civil rights investigation into the  patterns and practices of the largest police department in the state. </a:t>
            </a:r>
          </a:p>
          <a:p>
            <a:endParaRPr lang="en-US" sz="1200" kern="1200" dirty="0">
              <a:solidFill>
                <a:schemeClr val="tx1"/>
              </a:solidFill>
              <a:effectLst/>
              <a:latin typeface="NeueHaasGroteskText Std" panose="020B0504020202020204" pitchFamily="34" charset="0"/>
              <a:ea typeface="+mn-ea"/>
              <a:cs typeface="+mn-cs"/>
            </a:endParaRPr>
          </a:p>
          <a:p>
            <a:r>
              <a:rPr lang="en-US" sz="1200" kern="1200" dirty="0">
                <a:solidFill>
                  <a:schemeClr val="tx1"/>
                </a:solidFill>
                <a:effectLst/>
                <a:latin typeface="NeueHaasGroteskText Std" panose="020B0504020202020204" pitchFamily="34" charset="0"/>
                <a:ea typeface="+mn-ea"/>
                <a:cs typeface="+mn-cs"/>
              </a:rPr>
              <a:t>Our investigation into whether the Minneapolis Police Department engaged in unlawful discrimination based on race is just one piece of a broader public conversation around public safety and ending discrimination in our communities.</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1837064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NeueHaasGroteskText Std" panose="020B0504020202020204" pitchFamily="34" charset="0"/>
                <a:ea typeface="+mn-ea"/>
                <a:cs typeface="+mn-cs"/>
              </a:rPr>
              <a:t>On June 5, we filed an emergency court action with details on immediate structural changes the MPD must implement. </a:t>
            </a: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837253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NeueHaasGroteskText Std" panose="020B0504020202020204" pitchFamily="34" charset="0"/>
                <a:ea typeface="+mn-ea"/>
                <a:cs typeface="+mn-cs"/>
              </a:rPr>
              <a:t>The City of Minneapolis agreed to the structural changes and joined us in submitting the proposed court order. Under the order:</a:t>
            </a:r>
          </a:p>
          <a:p>
            <a:endParaRPr lang="en-US" sz="1200" kern="1200" dirty="0">
              <a:solidFill>
                <a:schemeClr val="tx1"/>
              </a:solidFill>
              <a:effectLst/>
              <a:latin typeface="NeueHaasGroteskText Std" panose="020B0504020202020204" pitchFamily="34" charset="0"/>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NeueHaasGroteskText Std" panose="020B0504020202020204" pitchFamily="34" charset="0"/>
                <a:ea typeface="+mn-ea"/>
                <a:cs typeface="+mn-cs"/>
              </a:rPr>
              <a:t>Chokeholds and neck restraints are immediately banned;</a:t>
            </a:r>
          </a:p>
          <a:p>
            <a:pPr marL="171450" lvl="0" indent="-171450">
              <a:buFont typeface="Arial" panose="020B0604020202020204" pitchFamily="34" charset="0"/>
              <a:buChar char="•"/>
            </a:pPr>
            <a:r>
              <a:rPr lang="en-US" sz="1200" kern="1200" dirty="0">
                <a:solidFill>
                  <a:schemeClr val="tx1"/>
                </a:solidFill>
                <a:effectLst/>
                <a:latin typeface="NeueHaasGroteskText Std" panose="020B0504020202020204" pitchFamily="34" charset="0"/>
                <a:ea typeface="+mn-ea"/>
                <a:cs typeface="+mn-cs"/>
              </a:rPr>
              <a:t>Police officers must report and actively intervene if another officer utilizes an unauthorized use of force;</a:t>
            </a:r>
          </a:p>
          <a:p>
            <a:pPr marL="171450" lvl="0" indent="-171450">
              <a:buFont typeface="Arial" panose="020B0604020202020204" pitchFamily="34" charset="0"/>
              <a:buChar char="•"/>
            </a:pPr>
            <a:r>
              <a:rPr lang="en-US" sz="1200" kern="1200" dirty="0">
                <a:solidFill>
                  <a:schemeClr val="tx1"/>
                </a:solidFill>
                <a:effectLst/>
                <a:latin typeface="NeueHaasGroteskText Std" panose="020B0504020202020204" pitchFamily="34" charset="0"/>
                <a:ea typeface="+mn-ea"/>
                <a:cs typeface="+mn-cs"/>
              </a:rPr>
              <a:t>The use of crowd control measures and weapons during protests and demonstrations may only be approved by the Chief of Police or their designee;</a:t>
            </a:r>
          </a:p>
          <a:p>
            <a:pPr marL="171450" lvl="0" indent="-171450">
              <a:buFont typeface="Arial" panose="020B0604020202020204" pitchFamily="34" charset="0"/>
              <a:buChar char="•"/>
            </a:pPr>
            <a:r>
              <a:rPr lang="en-US" sz="1200" kern="1200" dirty="0">
                <a:solidFill>
                  <a:schemeClr val="tx1"/>
                </a:solidFill>
                <a:effectLst/>
                <a:latin typeface="NeueHaasGroteskText Std" panose="020B0504020202020204" pitchFamily="34" charset="0"/>
                <a:ea typeface="+mn-ea"/>
                <a:cs typeface="+mn-cs"/>
              </a:rPr>
              <a:t>Timely and transparent discipline decisions for police officers must be made; and</a:t>
            </a:r>
          </a:p>
          <a:p>
            <a:pPr marL="171450" lvl="0" indent="-171450">
              <a:buFont typeface="Arial" panose="020B0604020202020204" pitchFamily="34" charset="0"/>
              <a:buChar char="•"/>
            </a:pPr>
            <a:r>
              <a:rPr lang="en-US" sz="1200" kern="1200" dirty="0">
                <a:solidFill>
                  <a:schemeClr val="tx1"/>
                </a:solidFill>
                <a:effectLst/>
                <a:latin typeface="NeueHaasGroteskText Std" panose="020B0504020202020204" pitchFamily="34" charset="0"/>
                <a:ea typeface="+mn-ea"/>
                <a:cs typeface="+mn-cs"/>
              </a:rPr>
              <a:t>The Minneapolis Civil Rights Department may audit body camera footage.</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8</a:t>
            </a:fld>
            <a:endParaRPr lang="en-US" dirty="0"/>
          </a:p>
        </p:txBody>
      </p:sp>
    </p:spTree>
    <p:extLst>
      <p:ext uri="{BB962C8B-B14F-4D97-AF65-F5344CB8AC3E}">
        <p14:creationId xmlns:p14="http://schemas.microsoft.com/office/powerpoint/2010/main" val="1439824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NeueHaasGroteskText Std" panose="020B0504020202020204" pitchFamily="34" charset="0"/>
                <a:ea typeface="+mn-ea"/>
                <a:cs typeface="+mn-cs"/>
              </a:rPr>
              <a:t>A few days later, the Hennepin County Court approved and entered the proposed court order, and the court has the power to enforce these preliminary measures. Failure to comply with the order could lead to penalties. </a:t>
            </a:r>
          </a:p>
          <a:p>
            <a:endParaRPr lang="en-US" sz="1200" kern="1200" dirty="0">
              <a:solidFill>
                <a:schemeClr val="tx1"/>
              </a:solidFill>
              <a:effectLst/>
              <a:latin typeface="NeueHaasGroteskText Std" panose="020B050402020202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3116122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mn.gov/mdhr</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mn.gov/mdhr</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mn.gov/mdhr</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9488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mn.gov/mdhr</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mn.gov/mdhr</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mn.gov/mdhr</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mn.gov/mdhr</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mn.gov/mdhr</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mn.gov/mdhr</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mn.gov/mdhr</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mn.gov/mdhr</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278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mn.gov/mdhr</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5" name="Picture 4" descr="logo" title="Minnesota Department of Human Right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50710" y="1348155"/>
            <a:ext cx="7490581" cy="1639276"/>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mn.gov/mdhr</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60824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2"/>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mn.gov/mdhr</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mn.gov/mdhr</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mn.gov/mdhr</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mn.gov/mdhr</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mn.gov/mdhr</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p>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mn.gov/mdhr</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5112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mn.gov/mdhr</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97887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8" name="Date Placeholder 3"/>
          <p:cNvSpPr>
            <a:spLocks noGrp="1"/>
          </p:cNvSpPr>
          <p:nvPr>
            <p:ph type="dt" sz="half" idx="11"/>
          </p:nvPr>
        </p:nvSpPr>
        <p:spPr>
          <a:xfrm>
            <a:off x="838200" y="6356350"/>
            <a:ext cx="1358590" cy="365125"/>
          </a:xfrm>
        </p:spPr>
        <p:txBody>
          <a:body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mn.gov/mdhr</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4237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2"/>
            <a:ext cx="8128000" cy="2966751"/>
          </a:xfrm>
        </p:spPr>
        <p:txBody>
          <a:bodyPr/>
          <a:lstStyle/>
          <a:p>
            <a:r>
              <a:rPr lang="en-US"/>
              <a:t>Click icon to add table</a:t>
            </a:r>
          </a:p>
        </p:txBody>
      </p:sp>
      <p:sp>
        <p:nvSpPr>
          <p:cNvPr id="8" name="Date Placeholder 4"/>
          <p:cNvSpPr>
            <a:spLocks noGrp="1"/>
          </p:cNvSpPr>
          <p:nvPr>
            <p:ph type="dt" sz="half" idx="11"/>
          </p:nvPr>
        </p:nvSpPr>
        <p:spPr>
          <a:xfrm>
            <a:off x="838200" y="6356350"/>
            <a:ext cx="1358590" cy="365125"/>
          </a:xfrm>
        </p:spPr>
        <p:txBody>
          <a:body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mn.gov/mdhr</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a:t>mn.gov/mdhr</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a:t>Click icon to add picture</a:t>
            </a:r>
            <a:endParaRPr lang="en-US" dirty="0"/>
          </a:p>
        </p:txBody>
      </p:sp>
      <p:pic>
        <p:nvPicPr>
          <p:cNvPr id="5" name="Picture 4" descr="logo" title="Minnesota Department of Human Right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0038" y="5726723"/>
            <a:ext cx="4178300" cy="914400"/>
          </a:xfrm>
          <a:prstGeom prst="rect">
            <a:avLst/>
          </a:prstGeom>
        </p:spPr>
      </p:pic>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mn.gov/mdhr</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mn.gov/mdhr</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4"/>
          </p:nvPr>
        </p:nvSpPr>
        <p:spPr>
          <a:xfrm>
            <a:off x="838200" y="6356350"/>
            <a:ext cx="1358590" cy="365125"/>
          </a:xfrm>
        </p:spPr>
        <p:txBody>
          <a:body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mn.gov/mdhr</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0" y="6356350"/>
            <a:ext cx="1358590" cy="365125"/>
          </a:xfrm>
        </p:spPr>
        <p:txBody>
          <a:body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mn.gov/mdhr</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838200" y="6356350"/>
            <a:ext cx="1358590" cy="365125"/>
          </a:xfrm>
        </p:spPr>
        <p:txBody>
          <a:bodyPr/>
          <a:lstStyle/>
          <a:p>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mn.gov/mdhr</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42905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mn.gov/mdhr</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mn.gov/mdhr</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969326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mn.gov/mdhr</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34028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mn.gov/mdhr</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mn.gov/mdhr</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8"/>
            <a:ext cx="10515600" cy="4841875"/>
          </a:xfrm>
        </p:spPr>
        <p:txBody>
          <a:bodyPr/>
          <a:lstStyle/>
          <a:p>
            <a:r>
              <a:rPr lang="en-US"/>
              <a:t>Click icon to add table</a:t>
            </a:r>
          </a:p>
        </p:txBody>
      </p:sp>
      <p:sp>
        <p:nvSpPr>
          <p:cNvPr id="4" name="Date Placeholder 3"/>
          <p:cNvSpPr>
            <a:spLocks noGrp="1"/>
          </p:cNvSpPr>
          <p:nvPr>
            <p:ph type="dt" sz="half" idx="10"/>
          </p:nvPr>
        </p:nvSpPr>
        <p:spPr/>
        <p:txBody>
          <a:body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mn.gov/mdhr</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mn.gov/mdhr</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mn.gov/mdhr</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mn.gov/mdhr</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mn.gov/mdhr</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a:t>mn.gov/mdhr</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mn.gov/mdhr</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mn.gov/mdhr</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mn.gov/mdhr</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mn.gov/mdhr</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 title="Minnesota Department of Human Right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0423" y="412271"/>
            <a:ext cx="4178300" cy="914400"/>
          </a:xfrm>
          <a:prstGeom prst="rect">
            <a:avLst/>
          </a:prstGeom>
        </p:spPr>
      </p:pic>
    </p:spTree>
    <p:extLst>
      <p:ext uri="{BB962C8B-B14F-4D97-AF65-F5344CB8AC3E}">
        <p14:creationId xmlns:p14="http://schemas.microsoft.com/office/powerpoint/2010/main" val="555963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a:solidFill>
                  <a:schemeClr val="tx2"/>
                </a:solidFill>
              </a:rPr>
              <a:t>mn.gov/mdhr</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 title="Minnesota Department of Human Right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0423" y="412271"/>
            <a:ext cx="4178300" cy="914400"/>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mn.gov/mdhr</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Picture 3" descr="logo" title="Minnesota Department of Human Right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0423" y="412271"/>
            <a:ext cx="4178300" cy="914400"/>
          </a:xfrm>
          <a:prstGeom prst="rect">
            <a:avLst/>
          </a:prstGeom>
        </p:spPr>
      </p:pic>
    </p:spTree>
    <p:extLst>
      <p:ext uri="{BB962C8B-B14F-4D97-AF65-F5344CB8AC3E}">
        <p14:creationId xmlns:p14="http://schemas.microsoft.com/office/powerpoint/2010/main" val="2082250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mn.gov/mdhr</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mn.gov/mdhr</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
        <p:nvSpPr>
          <p:cNvPr id="12" name="Title 1">
            <a:extLst>
              <a:ext uri="{FF2B5EF4-FFF2-40B4-BE49-F238E27FC236}">
                <a16:creationId xmlns:a16="http://schemas.microsoft.com/office/drawing/2014/main" id="{4E35D964-E97F-42B1-A558-69E974E780D5}"/>
              </a:ext>
            </a:extLst>
          </p:cNvPr>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71661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mn.gov/mdhr</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itle 1"/>
          <p:cNvSpPr txBox="1">
            <a:spLocks/>
          </p:cNvSpPr>
          <p:nvPr userDrawn="1"/>
        </p:nvSpPr>
        <p:spPr>
          <a:xfrm>
            <a:off x="838200" y="152400"/>
            <a:ext cx="10515600" cy="91440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3600" kern="1200">
                <a:solidFill>
                  <a:schemeClr val="bg1"/>
                </a:solidFill>
                <a:latin typeface="+mj-lt"/>
                <a:ea typeface="+mj-ea"/>
                <a:cs typeface="+mj-cs"/>
              </a:defRPr>
            </a:lvl1pPr>
          </a:lstStyle>
          <a:p>
            <a:pPr algn="r"/>
            <a:r>
              <a:rPr lang="en-US" sz="3600"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mn.gov/mdhr</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mn.gov/mdhr</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List_of_tallest_buildings_in_Minneapoli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3.xml"/><Relationship Id="rId5" Type="http://schemas.openxmlformats.org/officeDocument/2006/relationships/hyperlink" Target="https://mn.gov/mdhr/" TargetMode="Externa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mn.gov/mdhr/mpd/"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3477837"/>
            <a:ext cx="12192000" cy="1295182"/>
          </a:xfrm>
        </p:spPr>
        <p:txBody>
          <a:bodyPr>
            <a:normAutofit/>
          </a:bodyPr>
          <a:lstStyle/>
          <a:p>
            <a:r>
              <a:rPr lang="en-US" b="1" dirty="0"/>
              <a:t>Civil Rights Investigation into Minneapolis Police Department </a:t>
            </a:r>
            <a:endParaRPr lang="en-US" sz="4400" b="1" dirty="0"/>
          </a:p>
        </p:txBody>
      </p:sp>
      <p:pic>
        <p:nvPicPr>
          <p:cNvPr id="12" name="Picture 11" descr="Panorama of Minneapolis">
            <a:extLst>
              <a:ext uri="{FF2B5EF4-FFF2-40B4-BE49-F238E27FC236}">
                <a16:creationId xmlns:a16="http://schemas.microsoft.com/office/drawing/2014/main" id="{903000AA-9C37-496A-9C4E-2A09DDF2D7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44073"/>
            <a:ext cx="12192000" cy="3521910"/>
          </a:xfrm>
          <a:prstGeom prst="rect">
            <a:avLst/>
          </a:prstGeom>
        </p:spPr>
      </p:pic>
      <p:sp>
        <p:nvSpPr>
          <p:cNvPr id="3" name="Text Placeholder 2"/>
          <p:cNvSpPr>
            <a:spLocks noGrp="1"/>
          </p:cNvSpPr>
          <p:nvPr>
            <p:ph type="body" sz="quarter" idx="14"/>
          </p:nvPr>
        </p:nvSpPr>
        <p:spPr/>
        <p:txBody>
          <a:bodyPr>
            <a:normAutofit/>
          </a:bodyPr>
          <a:lstStyle/>
          <a:p>
            <a:pPr>
              <a:spcBef>
                <a:spcPts val="0"/>
              </a:spcBef>
            </a:pPr>
            <a:r>
              <a:rPr lang="en-US" dirty="0"/>
              <a:t>Audel Shokohzadeh</a:t>
            </a:r>
            <a:r>
              <a:rPr lang="en-US" dirty="0">
                <a:solidFill>
                  <a:schemeClr val="accent1"/>
                </a:solidFill>
              </a:rPr>
              <a:t>|</a:t>
            </a:r>
            <a:r>
              <a:rPr lang="en-US" dirty="0"/>
              <a:t> Community Engagement Director</a:t>
            </a:r>
          </a:p>
          <a:p>
            <a:pPr>
              <a:spcBef>
                <a:spcPts val="0"/>
              </a:spcBef>
            </a:pPr>
            <a:r>
              <a:rPr lang="en-US" dirty="0">
                <a:hlinkClick r:id="rId4"/>
              </a:rPr>
              <a:t>Slide photo</a:t>
            </a:r>
            <a:r>
              <a:rPr lang="en-US" dirty="0"/>
              <a:t> by Unknown Author is licensed under </a:t>
            </a:r>
            <a:r>
              <a:rPr lang="en-US" dirty="0">
                <a:hlinkClick r:id="rId5"/>
              </a:rPr>
              <a:t>CC BY-SA</a:t>
            </a:r>
            <a:endParaRPr lang="en-US" dirty="0"/>
          </a:p>
        </p:txBody>
      </p:sp>
      <p:sp>
        <p:nvSpPr>
          <p:cNvPr id="7" name="Footer Placeholder 6"/>
          <p:cNvSpPr>
            <a:spLocks noGrp="1"/>
          </p:cNvSpPr>
          <p:nvPr>
            <p:ph type="ftr" sz="quarter" idx="3"/>
          </p:nvPr>
        </p:nvSpPr>
        <p:spPr/>
        <p:txBody>
          <a:bodyPr/>
          <a:lstStyle/>
          <a:p>
            <a:r>
              <a:rPr lang="en-US"/>
              <a:t>mn.gov/mdhr</a:t>
            </a:r>
            <a:endParaRPr lang="en-US" dirty="0"/>
          </a:p>
        </p:txBody>
      </p:sp>
    </p:spTree>
    <p:extLst>
      <p:ext uri="{BB962C8B-B14F-4D97-AF65-F5344CB8AC3E}">
        <p14:creationId xmlns:p14="http://schemas.microsoft.com/office/powerpoint/2010/main" val="1665486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C40C3E-693F-4E8D-9004-0ECDFE8A686E}"/>
              </a:ext>
            </a:extLst>
          </p:cNvPr>
          <p:cNvSpPr>
            <a:spLocks noGrp="1"/>
          </p:cNvSpPr>
          <p:nvPr>
            <p:ph type="title"/>
          </p:nvPr>
        </p:nvSpPr>
        <p:spPr/>
        <p:txBody>
          <a:bodyPr/>
          <a:lstStyle/>
          <a:p>
            <a:r>
              <a:rPr lang="en-US" dirty="0"/>
              <a:t>June 8: Approved Court Order</a:t>
            </a:r>
          </a:p>
        </p:txBody>
      </p:sp>
      <p:pic>
        <p:nvPicPr>
          <p:cNvPr id="2050" name="Picture 2" descr="City of Minneapolis must implement the following measures by Hennepin County Court Order:&#10;&#10;Chokeholds are immediately banned; Police officers have a duty to report and intervene if another officer utilizes unauthorized use of force; Use of crowd control weapons during protests/demonstrations may only be approved by the Chief of Police; Timely and transparent discipline decisions for police officers must be made; Body camera footage may be audited by the Minneapolis Civil Rights Department.">
            <a:extLst>
              <a:ext uri="{FF2B5EF4-FFF2-40B4-BE49-F238E27FC236}">
                <a16:creationId xmlns:a16="http://schemas.microsoft.com/office/drawing/2014/main" id="{2403C73B-3329-40E8-B750-70DDBE3BC51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38671" y="1825625"/>
            <a:ext cx="8314658"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3"/>
          </p:nvPr>
        </p:nvSpPr>
        <p:spPr/>
        <p:txBody>
          <a:bodyPr/>
          <a:lstStyle/>
          <a:p>
            <a:r>
              <a:rPr lang="en-US"/>
              <a:t>mn.gov/mdhr</a:t>
            </a:r>
            <a:endParaRPr lang="en-US" dirty="0"/>
          </a:p>
        </p:txBody>
      </p:sp>
      <p:sp>
        <p:nvSpPr>
          <p:cNvPr id="2" name="Slide Number Placeholder 1">
            <a:extLst>
              <a:ext uri="{FF2B5EF4-FFF2-40B4-BE49-F238E27FC236}">
                <a16:creationId xmlns:a16="http://schemas.microsoft.com/office/drawing/2014/main" id="{62CDBFD9-4770-460D-B41A-E3F3F035F055}"/>
              </a:ext>
            </a:extLst>
          </p:cNvPr>
          <p:cNvSpPr>
            <a:spLocks noGrp="1"/>
          </p:cNvSpPr>
          <p:nvPr>
            <p:ph type="sldNum" sz="quarter" idx="12"/>
          </p:nvPr>
        </p:nvSpPr>
        <p:spPr/>
        <p:txBody>
          <a:bodyPr/>
          <a:lstStyle/>
          <a:p>
            <a:fld id="{48F63A3B-78C7-47BE-AE5E-E10140E04643}" type="slidenum">
              <a:rPr lang="en-US" smtClean="0"/>
              <a:t>10</a:t>
            </a:fld>
            <a:endParaRPr lang="en-US" dirty="0"/>
          </a:p>
        </p:txBody>
      </p:sp>
    </p:spTree>
    <p:extLst>
      <p:ext uri="{BB962C8B-B14F-4D97-AF65-F5344CB8AC3E}">
        <p14:creationId xmlns:p14="http://schemas.microsoft.com/office/powerpoint/2010/main" val="4149711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3F43C7-9960-40D1-8AE8-A089BD83CECC}"/>
              </a:ext>
            </a:extLst>
          </p:cNvPr>
          <p:cNvSpPr>
            <a:spLocks noGrp="1"/>
          </p:cNvSpPr>
          <p:nvPr>
            <p:ph type="title"/>
          </p:nvPr>
        </p:nvSpPr>
        <p:spPr/>
        <p:txBody>
          <a:bodyPr/>
          <a:lstStyle/>
          <a:p>
            <a:r>
              <a:rPr lang="en-US" dirty="0"/>
              <a:t>Today: Heart of the Investigation</a:t>
            </a:r>
          </a:p>
        </p:txBody>
      </p:sp>
      <p:sp>
        <p:nvSpPr>
          <p:cNvPr id="7" name="Content Placeholder 6">
            <a:extLst>
              <a:ext uri="{FF2B5EF4-FFF2-40B4-BE49-F238E27FC236}">
                <a16:creationId xmlns:a16="http://schemas.microsoft.com/office/drawing/2014/main" id="{F5323344-A0AB-4CBC-A299-1DAEE45205CC}"/>
              </a:ext>
            </a:extLst>
          </p:cNvPr>
          <p:cNvSpPr>
            <a:spLocks noGrp="1"/>
          </p:cNvSpPr>
          <p:nvPr>
            <p:ph sz="half" idx="1"/>
          </p:nvPr>
        </p:nvSpPr>
        <p:spPr>
          <a:xfrm>
            <a:off x="838200" y="1594625"/>
            <a:ext cx="10515600" cy="1326376"/>
          </a:xfrm>
        </p:spPr>
        <p:txBody>
          <a:bodyPr>
            <a:normAutofit/>
          </a:bodyPr>
          <a:lstStyle/>
          <a:p>
            <a:pPr marL="0" indent="0">
              <a:buNone/>
            </a:pPr>
            <a:r>
              <a:rPr lang="en-US" sz="2800" b="1" dirty="0"/>
              <a:t>MDHR’s team of neutral investors is actively reviewing ten years of information. Some examples include:</a:t>
            </a:r>
          </a:p>
        </p:txBody>
      </p:sp>
      <p:sp>
        <p:nvSpPr>
          <p:cNvPr id="8" name="Content Placeholder 7">
            <a:extLst>
              <a:ext uri="{FF2B5EF4-FFF2-40B4-BE49-F238E27FC236}">
                <a16:creationId xmlns:a16="http://schemas.microsoft.com/office/drawing/2014/main" id="{B2C007AE-0DC3-42E3-BC40-D4DBCF8F0999}"/>
              </a:ext>
            </a:extLst>
          </p:cNvPr>
          <p:cNvSpPr>
            <a:spLocks noGrp="1"/>
          </p:cNvSpPr>
          <p:nvPr>
            <p:ph sz="half" idx="2"/>
          </p:nvPr>
        </p:nvSpPr>
        <p:spPr>
          <a:xfrm>
            <a:off x="838200" y="2921001"/>
            <a:ext cx="10515600" cy="3435348"/>
          </a:xfrm>
        </p:spPr>
        <p:txBody>
          <a:bodyPr numCol="2">
            <a:noAutofit/>
          </a:bodyPr>
          <a:lstStyle/>
          <a:p>
            <a:r>
              <a:rPr lang="en-US" sz="2400" dirty="0"/>
              <a:t>Stops</a:t>
            </a:r>
          </a:p>
          <a:p>
            <a:r>
              <a:rPr lang="en-US" sz="2400" dirty="0"/>
              <a:t>Searches</a:t>
            </a:r>
          </a:p>
          <a:p>
            <a:r>
              <a:rPr lang="en-US" sz="2400" dirty="0"/>
              <a:t>Arrests</a:t>
            </a:r>
          </a:p>
          <a:p>
            <a:r>
              <a:rPr lang="en-US" sz="2400" dirty="0"/>
              <a:t>Use of Force</a:t>
            </a:r>
          </a:p>
          <a:p>
            <a:r>
              <a:rPr lang="en-US" sz="2400" dirty="0"/>
              <a:t>Policies</a:t>
            </a:r>
          </a:p>
          <a:p>
            <a:r>
              <a:rPr lang="en-US" sz="2400" dirty="0"/>
              <a:t>Procedures</a:t>
            </a:r>
          </a:p>
          <a:p>
            <a:r>
              <a:rPr lang="en-US" sz="2400" dirty="0"/>
              <a:t>Trainings</a:t>
            </a:r>
          </a:p>
          <a:p>
            <a:r>
              <a:rPr lang="en-US" sz="2400" dirty="0"/>
              <a:t>Interviews</a:t>
            </a:r>
          </a:p>
          <a:p>
            <a:r>
              <a:rPr lang="en-US" sz="2400" dirty="0"/>
              <a:t>Ride-</a:t>
            </a:r>
            <a:r>
              <a:rPr lang="en-US" sz="2400" dirty="0" err="1"/>
              <a:t>alongs</a:t>
            </a:r>
            <a:endParaRPr lang="en-US" sz="2400" dirty="0"/>
          </a:p>
        </p:txBody>
      </p:sp>
      <p:sp>
        <p:nvSpPr>
          <p:cNvPr id="4" name="Footer Placeholder 3">
            <a:extLst>
              <a:ext uri="{FF2B5EF4-FFF2-40B4-BE49-F238E27FC236}">
                <a16:creationId xmlns:a16="http://schemas.microsoft.com/office/drawing/2014/main" id="{42A54DFE-586E-4674-96C0-319697A1D0F3}"/>
              </a:ext>
            </a:extLst>
          </p:cNvPr>
          <p:cNvSpPr>
            <a:spLocks noGrp="1"/>
          </p:cNvSpPr>
          <p:nvPr>
            <p:ph type="ftr" sz="quarter" idx="3"/>
          </p:nvPr>
        </p:nvSpPr>
        <p:spPr/>
        <p:txBody>
          <a:bodyPr/>
          <a:lstStyle/>
          <a:p>
            <a:r>
              <a:rPr lang="en-US"/>
              <a:t>mn.gov/mdhr</a:t>
            </a:r>
            <a:endParaRPr lang="en-US" dirty="0"/>
          </a:p>
        </p:txBody>
      </p:sp>
      <p:sp>
        <p:nvSpPr>
          <p:cNvPr id="5" name="Slide Number Placeholder 4">
            <a:extLst>
              <a:ext uri="{FF2B5EF4-FFF2-40B4-BE49-F238E27FC236}">
                <a16:creationId xmlns:a16="http://schemas.microsoft.com/office/drawing/2014/main" id="{EC82C246-2541-4D51-BDBF-E58FCA3AEB3F}"/>
              </a:ext>
            </a:extLst>
          </p:cNvPr>
          <p:cNvSpPr>
            <a:spLocks noGrp="1"/>
          </p:cNvSpPr>
          <p:nvPr>
            <p:ph type="sldNum" sz="quarter" idx="12"/>
          </p:nvPr>
        </p:nvSpPr>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1832694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DD2E48-2532-4E3E-B9C7-5164B71F210F}"/>
              </a:ext>
            </a:extLst>
          </p:cNvPr>
          <p:cNvSpPr>
            <a:spLocks noGrp="1"/>
          </p:cNvSpPr>
          <p:nvPr>
            <p:ph type="title"/>
          </p:nvPr>
        </p:nvSpPr>
        <p:spPr/>
        <p:txBody>
          <a:bodyPr/>
          <a:lstStyle/>
          <a:p>
            <a:r>
              <a:rPr lang="en-US" dirty="0"/>
              <a:t>Today</a:t>
            </a:r>
          </a:p>
        </p:txBody>
      </p:sp>
      <p:sp>
        <p:nvSpPr>
          <p:cNvPr id="10" name="Text Placeholder 9">
            <a:extLst>
              <a:ext uri="{FF2B5EF4-FFF2-40B4-BE49-F238E27FC236}">
                <a16:creationId xmlns:a16="http://schemas.microsoft.com/office/drawing/2014/main" id="{6B325D21-E351-4E74-A0D9-913FFFB95494}"/>
              </a:ext>
            </a:extLst>
          </p:cNvPr>
          <p:cNvSpPr>
            <a:spLocks noGrp="1"/>
          </p:cNvSpPr>
          <p:nvPr>
            <p:ph type="body" sz="quarter" idx="16"/>
          </p:nvPr>
        </p:nvSpPr>
        <p:spPr>
          <a:xfrm>
            <a:off x="838199" y="1674772"/>
            <a:ext cx="10515599" cy="2466780"/>
          </a:xfrm>
        </p:spPr>
        <p:txBody>
          <a:bodyPr anchor="t"/>
          <a:lstStyle/>
          <a:p>
            <a:pPr marL="285750" indent="-285750">
              <a:buFont typeface="Arial" panose="020B0604020202020204" pitchFamily="34" charset="0"/>
              <a:buChar char="•"/>
            </a:pPr>
            <a:r>
              <a:rPr lang="en-US" sz="2500" dirty="0"/>
              <a:t>To share any positive, negative, or neutral experience with the Minneapolis Police Department you can contact us over the phone or online. </a:t>
            </a:r>
          </a:p>
          <a:p>
            <a:pPr marL="285750" indent="-285750">
              <a:buFont typeface="Arial" panose="020B0604020202020204" pitchFamily="34" charset="0"/>
              <a:buChar char="•"/>
            </a:pPr>
            <a:r>
              <a:rPr lang="en-US" sz="2500" dirty="0"/>
              <a:t>Translations and interpreters are available over the phone, and the online form is available in English, Hmong, Somali, and Spanish.</a:t>
            </a:r>
          </a:p>
          <a:p>
            <a:pPr marL="285750" indent="-285750">
              <a:buFont typeface="Arial" panose="020B0604020202020204" pitchFamily="34" charset="0"/>
              <a:buChar char="•"/>
            </a:pPr>
            <a:r>
              <a:rPr lang="en-US" sz="2500" dirty="0"/>
              <a:t>The last day to share information is Tuesday, December 15, 2020.</a:t>
            </a:r>
          </a:p>
        </p:txBody>
      </p:sp>
      <p:pic>
        <p:nvPicPr>
          <p:cNvPr id="16" name="Picture Placeholder 15">
            <a:extLst>
              <a:ext uri="{FF2B5EF4-FFF2-40B4-BE49-F238E27FC236}">
                <a16:creationId xmlns:a16="http://schemas.microsoft.com/office/drawing/2014/main" id="{DA6E77DC-090B-40A6-9109-1257FF6181E5}"/>
              </a:ext>
              <a:ext uri="{C183D7F6-B498-43B3-948B-1728B52AA6E4}">
                <adec:decorative xmlns:adec="http://schemas.microsoft.com/office/drawing/2017/decorative" val="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5718" b="5718"/>
          <a:stretch>
            <a:fillRect/>
          </a:stretch>
        </p:blipFill>
        <p:spPr>
          <a:xfrm>
            <a:off x="1256508" y="4424245"/>
            <a:ext cx="1169249" cy="1041440"/>
          </a:xfrm>
        </p:spPr>
      </p:pic>
      <p:sp>
        <p:nvSpPr>
          <p:cNvPr id="9" name="Text Placeholder 8">
            <a:extLst>
              <a:ext uri="{FF2B5EF4-FFF2-40B4-BE49-F238E27FC236}">
                <a16:creationId xmlns:a16="http://schemas.microsoft.com/office/drawing/2014/main" id="{3143B97B-74EE-4F6C-9F34-BEFB02558875}"/>
              </a:ext>
            </a:extLst>
          </p:cNvPr>
          <p:cNvSpPr>
            <a:spLocks noGrp="1"/>
          </p:cNvSpPr>
          <p:nvPr>
            <p:ph type="body" sz="quarter" idx="15"/>
          </p:nvPr>
        </p:nvSpPr>
        <p:spPr>
          <a:xfrm>
            <a:off x="2876550" y="4141553"/>
            <a:ext cx="2866328" cy="1656617"/>
          </a:xfrm>
        </p:spPr>
        <p:txBody>
          <a:bodyPr/>
          <a:lstStyle/>
          <a:p>
            <a:r>
              <a:rPr lang="en-US" sz="3200" dirty="0"/>
              <a:t>651-539-1100</a:t>
            </a:r>
          </a:p>
        </p:txBody>
      </p:sp>
      <p:pic>
        <p:nvPicPr>
          <p:cNvPr id="18" name="Picture Placeholder 17">
            <a:extLst>
              <a:ext uri="{FF2B5EF4-FFF2-40B4-BE49-F238E27FC236}">
                <a16:creationId xmlns:a16="http://schemas.microsoft.com/office/drawing/2014/main" id="{32718D46-B2F3-4F6C-82B1-DD285DA531F6}"/>
              </a:ext>
              <a:ext uri="{C183D7F6-B498-43B3-948B-1728B52AA6E4}">
                <adec:decorative xmlns:adec="http://schemas.microsoft.com/office/drawing/2017/decorative" val="1"/>
              </a:ext>
            </a:extLst>
          </p:cNvPr>
          <p:cNvPicPr>
            <a:picLocks noGrp="1" noChangeAspect="1"/>
          </p:cNvPicPr>
          <p:nvPr>
            <p:ph type="pic" sz="quarter" idx="19"/>
          </p:nvPr>
        </p:nvPicPr>
        <p:blipFill>
          <a:blip r:embed="rId4">
            <a:extLst>
              <a:ext uri="{28A0092B-C50C-407E-A947-70E740481C1C}">
                <a14:useLocalDpi xmlns:a14="http://schemas.microsoft.com/office/drawing/2010/main" val="0"/>
              </a:ext>
            </a:extLst>
          </a:blip>
          <a:srcRect t="5718" b="5718"/>
          <a:stretch>
            <a:fillRect/>
          </a:stretch>
        </p:blipFill>
        <p:spPr>
          <a:xfrm>
            <a:off x="6421826" y="4424245"/>
            <a:ext cx="1169249" cy="1041440"/>
          </a:xfrm>
        </p:spPr>
      </p:pic>
      <p:sp>
        <p:nvSpPr>
          <p:cNvPr id="14" name="Text Placeholder 13">
            <a:extLst>
              <a:ext uri="{FF2B5EF4-FFF2-40B4-BE49-F238E27FC236}">
                <a16:creationId xmlns:a16="http://schemas.microsoft.com/office/drawing/2014/main" id="{8E9CCBF4-A58D-44F6-9258-0CE1A4B3615D}"/>
              </a:ext>
            </a:extLst>
          </p:cNvPr>
          <p:cNvSpPr>
            <a:spLocks noGrp="1"/>
          </p:cNvSpPr>
          <p:nvPr>
            <p:ph type="body" sz="quarter" idx="20"/>
          </p:nvPr>
        </p:nvSpPr>
        <p:spPr>
          <a:xfrm>
            <a:off x="8270023" y="4141552"/>
            <a:ext cx="2866328" cy="1656617"/>
          </a:xfrm>
        </p:spPr>
        <p:txBody>
          <a:bodyPr/>
          <a:lstStyle/>
          <a:p>
            <a:r>
              <a:rPr lang="en-US" sz="3200" dirty="0">
                <a:hlinkClick r:id="rId5"/>
              </a:rPr>
              <a:t>mn.gov/</a:t>
            </a:r>
            <a:r>
              <a:rPr lang="en-US" sz="3200" dirty="0" err="1">
                <a:hlinkClick r:id="rId5"/>
              </a:rPr>
              <a:t>mdhr</a:t>
            </a:r>
            <a:r>
              <a:rPr lang="en-US" sz="3200" dirty="0">
                <a:hlinkClick r:id="rId5"/>
              </a:rPr>
              <a:t>/</a:t>
            </a:r>
            <a:endParaRPr lang="en-US" sz="3200" dirty="0"/>
          </a:p>
        </p:txBody>
      </p:sp>
      <p:sp>
        <p:nvSpPr>
          <p:cNvPr id="4" name="Footer Placeholder 3">
            <a:extLst>
              <a:ext uri="{FF2B5EF4-FFF2-40B4-BE49-F238E27FC236}">
                <a16:creationId xmlns:a16="http://schemas.microsoft.com/office/drawing/2014/main" id="{6E80DCBD-B7B6-471E-BCB0-9787C6B7FD0F}"/>
              </a:ext>
            </a:extLst>
          </p:cNvPr>
          <p:cNvSpPr>
            <a:spLocks noGrp="1"/>
          </p:cNvSpPr>
          <p:nvPr>
            <p:ph type="ftr" sz="quarter" idx="3"/>
          </p:nvPr>
        </p:nvSpPr>
        <p:spPr/>
        <p:txBody>
          <a:bodyPr/>
          <a:lstStyle/>
          <a:p>
            <a:r>
              <a:rPr lang="en-US"/>
              <a:t>mn.gov/mdhr</a:t>
            </a:r>
            <a:endParaRPr lang="en-US" dirty="0"/>
          </a:p>
        </p:txBody>
      </p:sp>
      <p:sp>
        <p:nvSpPr>
          <p:cNvPr id="5" name="Slide Number Placeholder 4">
            <a:extLst>
              <a:ext uri="{FF2B5EF4-FFF2-40B4-BE49-F238E27FC236}">
                <a16:creationId xmlns:a16="http://schemas.microsoft.com/office/drawing/2014/main" id="{539C78C9-9480-4280-870B-FBA8F9006867}"/>
              </a:ext>
            </a:extLst>
          </p:cNvPr>
          <p:cNvSpPr>
            <a:spLocks noGrp="1"/>
          </p:cNvSpPr>
          <p:nvPr>
            <p:ph type="sldNum" sz="quarter" idx="12"/>
          </p:nvPr>
        </p:nvSpPr>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4291285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C40C3E-693F-4E8D-9004-0ECDFE8A686E}"/>
              </a:ext>
            </a:extLst>
          </p:cNvPr>
          <p:cNvSpPr>
            <a:spLocks noGrp="1"/>
          </p:cNvSpPr>
          <p:nvPr>
            <p:ph type="title"/>
          </p:nvPr>
        </p:nvSpPr>
        <p:spPr>
          <a:xfrm>
            <a:off x="838200" y="211873"/>
            <a:ext cx="10515600" cy="914400"/>
          </a:xfrm>
        </p:spPr>
        <p:txBody>
          <a:bodyPr/>
          <a:lstStyle/>
          <a:p>
            <a:r>
              <a:rPr lang="en-US" dirty="0"/>
              <a:t>Common Questions</a:t>
            </a:r>
          </a:p>
        </p:txBody>
      </p:sp>
      <p:sp>
        <p:nvSpPr>
          <p:cNvPr id="2" name="Content Placeholder 1">
            <a:extLst>
              <a:ext uri="{FF2B5EF4-FFF2-40B4-BE49-F238E27FC236}">
                <a16:creationId xmlns:a16="http://schemas.microsoft.com/office/drawing/2014/main" id="{715E0F06-2C60-40C0-AAB9-AAAF60DD8AC9}"/>
              </a:ext>
            </a:extLst>
          </p:cNvPr>
          <p:cNvSpPr>
            <a:spLocks noGrp="1"/>
          </p:cNvSpPr>
          <p:nvPr>
            <p:ph idx="1"/>
          </p:nvPr>
        </p:nvSpPr>
        <p:spPr>
          <a:xfrm>
            <a:off x="838200" y="1752918"/>
            <a:ext cx="10881360" cy="4603431"/>
          </a:xfrm>
        </p:spPr>
        <p:txBody>
          <a:bodyPr>
            <a:normAutofit/>
          </a:bodyPr>
          <a:lstStyle/>
          <a:p>
            <a:pPr marL="0" indent="0">
              <a:spcAft>
                <a:spcPts val="2500"/>
              </a:spcAft>
              <a:buNone/>
            </a:pPr>
            <a:r>
              <a:rPr lang="en-US" b="1" dirty="0"/>
              <a:t>What is the likely timeline for the investigation to conclude?</a:t>
            </a:r>
          </a:p>
          <a:p>
            <a:pPr marL="0" indent="0">
              <a:spcAft>
                <a:spcPts val="2500"/>
              </a:spcAft>
              <a:buNone/>
            </a:pPr>
            <a:r>
              <a:rPr lang="en-US" b="1" dirty="0"/>
              <a:t>Can you provide feedback on [insert something outside of the scope of the investigation]?</a:t>
            </a:r>
          </a:p>
          <a:p>
            <a:pPr marL="0" indent="0">
              <a:spcAft>
                <a:spcPts val="2500"/>
              </a:spcAft>
              <a:buNone/>
            </a:pPr>
            <a:r>
              <a:rPr lang="en-US" b="1" dirty="0"/>
              <a:t>What is MDHR’s likely outcome and next steps?</a:t>
            </a:r>
          </a:p>
          <a:p>
            <a:pPr marL="0" indent="0">
              <a:buNone/>
            </a:pPr>
            <a:r>
              <a:rPr lang="en-US" b="1" dirty="0"/>
              <a:t>Will you make your investigation public?</a:t>
            </a:r>
            <a:endParaRPr lang="en-US" dirty="0"/>
          </a:p>
        </p:txBody>
      </p:sp>
      <p:sp>
        <p:nvSpPr>
          <p:cNvPr id="5" name="Footer Placeholder 4"/>
          <p:cNvSpPr>
            <a:spLocks noGrp="1"/>
          </p:cNvSpPr>
          <p:nvPr>
            <p:ph type="ftr" sz="quarter" idx="3"/>
          </p:nvPr>
        </p:nvSpPr>
        <p:spPr/>
        <p:txBody>
          <a:bodyPr/>
          <a:lstStyle/>
          <a:p>
            <a:r>
              <a:rPr lang="en-US"/>
              <a:t>mn.gov/mdhr</a:t>
            </a:r>
            <a:endParaRPr lang="en-US" dirty="0"/>
          </a:p>
        </p:txBody>
      </p:sp>
      <p:sp>
        <p:nvSpPr>
          <p:cNvPr id="4" name="Slide Number Placeholder 3">
            <a:extLst>
              <a:ext uri="{FF2B5EF4-FFF2-40B4-BE49-F238E27FC236}">
                <a16:creationId xmlns:a16="http://schemas.microsoft.com/office/drawing/2014/main" id="{57A67791-C588-42F5-87CF-9ED1CF9F0689}"/>
              </a:ext>
            </a:extLst>
          </p:cNvPr>
          <p:cNvSpPr>
            <a:spLocks noGrp="1"/>
          </p:cNvSpPr>
          <p:nvPr>
            <p:ph type="sldNum" sz="quarter" idx="12"/>
          </p:nvPr>
        </p:nvSpPr>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236568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05CB07A-3B09-497D-BC8B-2EAE34C401A9}"/>
              </a:ext>
            </a:extLst>
          </p:cNvPr>
          <p:cNvSpPr>
            <a:spLocks noGrp="1"/>
          </p:cNvSpPr>
          <p:nvPr>
            <p:ph type="title"/>
          </p:nvPr>
        </p:nvSpPr>
        <p:spPr/>
        <p:txBody>
          <a:bodyPr/>
          <a:lstStyle/>
          <a:p>
            <a:r>
              <a:rPr lang="en-US" dirty="0"/>
              <a:t>Online Resources</a:t>
            </a:r>
          </a:p>
        </p:txBody>
      </p:sp>
      <p:pic>
        <p:nvPicPr>
          <p:cNvPr id="10" name="Content Placeholder 9" descr="Minnesota Department of Human Rights Minneapolis Police Department investigation web page">
            <a:extLst>
              <a:ext uri="{FF2B5EF4-FFF2-40B4-BE49-F238E27FC236}">
                <a16:creationId xmlns:a16="http://schemas.microsoft.com/office/drawing/2014/main" id="{69EC154B-4F29-4693-A39C-D0DB408AD11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255568"/>
            <a:ext cx="4724400" cy="3259676"/>
          </a:xfrm>
        </p:spPr>
      </p:pic>
      <p:sp>
        <p:nvSpPr>
          <p:cNvPr id="8" name="Content Placeholder 7">
            <a:extLst>
              <a:ext uri="{FF2B5EF4-FFF2-40B4-BE49-F238E27FC236}">
                <a16:creationId xmlns:a16="http://schemas.microsoft.com/office/drawing/2014/main" id="{177F964D-90CA-4AFA-BA14-DBBF0FB020C2}"/>
              </a:ext>
            </a:extLst>
          </p:cNvPr>
          <p:cNvSpPr>
            <a:spLocks noGrp="1"/>
          </p:cNvSpPr>
          <p:nvPr>
            <p:ph sz="half" idx="2"/>
          </p:nvPr>
        </p:nvSpPr>
        <p:spPr>
          <a:xfrm>
            <a:off x="6629400" y="1594624"/>
            <a:ext cx="4724400" cy="4582339"/>
          </a:xfrm>
        </p:spPr>
        <p:txBody>
          <a:bodyPr anchor="ctr"/>
          <a:lstStyle/>
          <a:p>
            <a:pPr marL="0" indent="0" algn="ctr">
              <a:buNone/>
            </a:pPr>
            <a:r>
              <a:rPr lang="en-US" sz="2800" b="1" dirty="0"/>
              <a:t>Visit: </a:t>
            </a:r>
            <a:r>
              <a:rPr lang="en-US" sz="2800" b="1" dirty="0">
                <a:solidFill>
                  <a:schemeClr val="accent1"/>
                </a:solidFill>
                <a:hlinkClick r:id="rId3">
                  <a:extLst>
                    <a:ext uri="{A12FA001-AC4F-418D-AE19-62706E023703}">
                      <ahyp:hlinkClr xmlns:ahyp="http://schemas.microsoft.com/office/drawing/2018/hyperlinkcolor" val="tx"/>
                    </a:ext>
                  </a:extLst>
                </a:hlinkClick>
              </a:rPr>
              <a:t>https://mn.gov/mdhr/mpd/</a:t>
            </a:r>
            <a:r>
              <a:rPr lang="en-US" sz="2800" b="1" dirty="0">
                <a:solidFill>
                  <a:schemeClr val="accent1"/>
                </a:solidFill>
              </a:rPr>
              <a:t> </a:t>
            </a:r>
            <a:r>
              <a:rPr lang="en-US" sz="2800" dirty="0"/>
              <a:t>to access frequently asked questions, legal documents, and more.</a:t>
            </a:r>
          </a:p>
        </p:txBody>
      </p:sp>
      <p:sp>
        <p:nvSpPr>
          <p:cNvPr id="4" name="Footer Placeholder 3">
            <a:extLst>
              <a:ext uri="{FF2B5EF4-FFF2-40B4-BE49-F238E27FC236}">
                <a16:creationId xmlns:a16="http://schemas.microsoft.com/office/drawing/2014/main" id="{E6DFBF47-60C3-4557-8DC8-24FDD05E70B9}"/>
              </a:ext>
            </a:extLst>
          </p:cNvPr>
          <p:cNvSpPr>
            <a:spLocks noGrp="1"/>
          </p:cNvSpPr>
          <p:nvPr>
            <p:ph type="ftr" sz="quarter" idx="3"/>
          </p:nvPr>
        </p:nvSpPr>
        <p:spPr/>
        <p:txBody>
          <a:bodyPr/>
          <a:lstStyle/>
          <a:p>
            <a:r>
              <a:rPr lang="en-US"/>
              <a:t>mn.gov/mdhr</a:t>
            </a:r>
            <a:endParaRPr lang="en-US" dirty="0"/>
          </a:p>
        </p:txBody>
      </p:sp>
      <p:sp>
        <p:nvSpPr>
          <p:cNvPr id="5" name="Slide Number Placeholder 4">
            <a:extLst>
              <a:ext uri="{FF2B5EF4-FFF2-40B4-BE49-F238E27FC236}">
                <a16:creationId xmlns:a16="http://schemas.microsoft.com/office/drawing/2014/main" id="{C109C67D-A04C-49DF-8F65-163D3AD57D4B}"/>
              </a:ext>
            </a:extLst>
          </p:cNvPr>
          <p:cNvSpPr>
            <a:spLocks noGrp="1"/>
          </p:cNvSpPr>
          <p:nvPr>
            <p:ph type="sldNum" sz="quarter" idx="12"/>
          </p:nvPr>
        </p:nvSpPr>
        <p:spPr/>
        <p:txBody>
          <a:bodyPr/>
          <a:lstStyle/>
          <a:p>
            <a:fld id="{48F63A3B-78C7-47BE-AE5E-E10140E04643}" type="slidenum">
              <a:rPr lang="en-US" smtClean="0"/>
              <a:t>14</a:t>
            </a:fld>
            <a:endParaRPr lang="en-US" dirty="0"/>
          </a:p>
        </p:txBody>
      </p:sp>
    </p:spTree>
    <p:extLst>
      <p:ext uri="{BB962C8B-B14F-4D97-AF65-F5344CB8AC3E}">
        <p14:creationId xmlns:p14="http://schemas.microsoft.com/office/powerpoint/2010/main" val="3768546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2212733"/>
            <a:ext cx="10515600" cy="1472163"/>
          </a:xfrm>
        </p:spPr>
        <p:txBody>
          <a:bodyPr/>
          <a:lstStyle/>
          <a:p>
            <a:r>
              <a:rPr lang="en-US" dirty="0"/>
              <a:t>Thank you!</a:t>
            </a:r>
          </a:p>
        </p:txBody>
      </p:sp>
      <p:sp>
        <p:nvSpPr>
          <p:cNvPr id="8" name="Text Placeholder 7"/>
          <p:cNvSpPr>
            <a:spLocks noGrp="1"/>
          </p:cNvSpPr>
          <p:nvPr>
            <p:ph type="body" sz="quarter" idx="13"/>
          </p:nvPr>
        </p:nvSpPr>
        <p:spPr>
          <a:xfrm>
            <a:off x="838200" y="3684897"/>
            <a:ext cx="10515600" cy="2517600"/>
          </a:xfrm>
        </p:spPr>
        <p:txBody>
          <a:bodyPr/>
          <a:lstStyle/>
          <a:p>
            <a:endParaRPr lang="en-US" sz="2200" dirty="0"/>
          </a:p>
        </p:txBody>
      </p:sp>
      <p:sp>
        <p:nvSpPr>
          <p:cNvPr id="5" name="Footer Placeholder 4"/>
          <p:cNvSpPr>
            <a:spLocks noGrp="1"/>
          </p:cNvSpPr>
          <p:nvPr>
            <p:ph type="ftr" sz="quarter" idx="12"/>
          </p:nvPr>
        </p:nvSpPr>
        <p:spPr/>
        <p:txBody>
          <a:bodyPr/>
          <a:lstStyle/>
          <a:p>
            <a:r>
              <a:rPr lang="en-US"/>
              <a:t>mn.gov/mdhr</a:t>
            </a:r>
            <a:endParaRPr lang="en-US" dirty="0"/>
          </a:p>
        </p:txBody>
      </p:sp>
    </p:spTree>
    <p:extLst>
      <p:ext uri="{BB962C8B-B14F-4D97-AF65-F5344CB8AC3E}">
        <p14:creationId xmlns:p14="http://schemas.microsoft.com/office/powerpoint/2010/main" val="1361731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Building a Thriving Minnesota</a:t>
            </a:r>
          </a:p>
        </p:txBody>
      </p:sp>
      <p:pic>
        <p:nvPicPr>
          <p:cNvPr id="8" name="Picture 7" descr="Minnesota Department of Human Rights &quot;I love civil rights!&quot; mn.gov/mdhr&#10;&#10;">
            <a:extLst>
              <a:ext uri="{FF2B5EF4-FFF2-40B4-BE49-F238E27FC236}">
                <a16:creationId xmlns:a16="http://schemas.microsoft.com/office/drawing/2014/main" id="{A71B8AC1-33EC-4987-9B37-CD784F471C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281" y="1949955"/>
            <a:ext cx="3843580" cy="3843580"/>
          </a:xfrm>
          <a:prstGeom prst="rect">
            <a:avLst/>
          </a:prstGeom>
        </p:spPr>
      </p:pic>
      <p:sp>
        <p:nvSpPr>
          <p:cNvPr id="3" name="Content Placeholder 2"/>
          <p:cNvSpPr>
            <a:spLocks noGrp="1"/>
          </p:cNvSpPr>
          <p:nvPr>
            <p:ph idx="1"/>
          </p:nvPr>
        </p:nvSpPr>
        <p:spPr>
          <a:xfrm>
            <a:off x="5287918" y="1696076"/>
            <a:ext cx="6065882" cy="4351338"/>
          </a:xfrm>
        </p:spPr>
        <p:txBody>
          <a:bodyPr>
            <a:normAutofit lnSpcReduction="10000"/>
          </a:bodyPr>
          <a:lstStyle/>
          <a:p>
            <a:pPr marL="0" indent="-457200">
              <a:buNone/>
            </a:pPr>
            <a:r>
              <a:rPr lang="en-US" sz="2400" b="1" dirty="0"/>
              <a:t>Our vision</a:t>
            </a:r>
            <a:r>
              <a:rPr lang="en-US" sz="2400" dirty="0"/>
              <a:t>: Create a world where everyone can lead lives full of dignity and joy. </a:t>
            </a:r>
          </a:p>
          <a:p>
            <a:pPr marL="0" indent="-457200">
              <a:buNone/>
            </a:pPr>
            <a:r>
              <a:rPr lang="en-US" sz="2400" b="1" dirty="0">
                <a:latin typeface="+mj-lt"/>
              </a:rPr>
              <a:t>Our mission: </a:t>
            </a:r>
            <a:r>
              <a:rPr lang="en-US" sz="2400" dirty="0">
                <a:latin typeface="+mj-lt"/>
              </a:rPr>
              <a:t>Make Minnesota discrimination free. </a:t>
            </a:r>
          </a:p>
          <a:p>
            <a:pPr marL="0" indent="-457200">
              <a:buNone/>
            </a:pPr>
            <a:r>
              <a:rPr lang="en-US" sz="2400" b="1" dirty="0">
                <a:latin typeface="+mj-lt"/>
              </a:rPr>
              <a:t>Our goals:</a:t>
            </a:r>
          </a:p>
          <a:p>
            <a:pPr marL="0" indent="-457200">
              <a:buFont typeface="+mj-lt"/>
              <a:buAutoNum type="arabicPeriod"/>
            </a:pPr>
            <a:r>
              <a:rPr lang="en-US" sz="2600" dirty="0">
                <a:latin typeface="+mj-lt"/>
              </a:rPr>
              <a:t>Create a more equitable Minnesota.</a:t>
            </a:r>
          </a:p>
          <a:p>
            <a:pPr marL="0" indent="-457200">
              <a:buFont typeface="+mj-lt"/>
              <a:buAutoNum type="arabicPeriod"/>
            </a:pPr>
            <a:r>
              <a:rPr lang="en-US" sz="2600" dirty="0">
                <a:latin typeface="+mj-lt"/>
              </a:rPr>
              <a:t>Create a more inclusive culture.</a:t>
            </a:r>
          </a:p>
          <a:p>
            <a:pPr marL="0" indent="-457200">
              <a:buFont typeface="+mj-lt"/>
              <a:buAutoNum type="arabicPeriod"/>
            </a:pPr>
            <a:r>
              <a:rPr lang="en-US" sz="2600" dirty="0">
                <a:latin typeface="+mj-lt"/>
              </a:rPr>
              <a:t>Identify and eliminate discrimination.</a:t>
            </a:r>
          </a:p>
        </p:txBody>
      </p:sp>
      <p:sp>
        <p:nvSpPr>
          <p:cNvPr id="6" name="Footer Placeholder 5">
            <a:extLst>
              <a:ext uri="{FF2B5EF4-FFF2-40B4-BE49-F238E27FC236}">
                <a16:creationId xmlns:a16="http://schemas.microsoft.com/office/drawing/2014/main" id="{AAB9BA33-7E16-481E-84C9-2DFA31D8290E}"/>
              </a:ext>
            </a:extLst>
          </p:cNvPr>
          <p:cNvSpPr>
            <a:spLocks noGrp="1"/>
          </p:cNvSpPr>
          <p:nvPr>
            <p:ph type="ftr" sz="quarter" idx="3"/>
          </p:nvPr>
        </p:nvSpPr>
        <p:spPr/>
        <p:txBody>
          <a:bodyPr/>
          <a:lstStyle/>
          <a:p>
            <a:r>
              <a:rPr lang="en-US"/>
              <a:t>mn.gov/mdhr</a:t>
            </a:r>
            <a:endParaRPr lang="en-US" dirty="0"/>
          </a:p>
        </p:txBody>
      </p:sp>
      <p:sp>
        <p:nvSpPr>
          <p:cNvPr id="7" name="Slide Number Placeholder 6">
            <a:extLst>
              <a:ext uri="{FF2B5EF4-FFF2-40B4-BE49-F238E27FC236}">
                <a16:creationId xmlns:a16="http://schemas.microsoft.com/office/drawing/2014/main" id="{605AE502-E7A8-44C0-AAD2-258DC5ADD9EE}"/>
              </a:ext>
            </a:extLst>
          </p:cNvPr>
          <p:cNvSpPr>
            <a:spLocks noGrp="1"/>
          </p:cNvSpPr>
          <p:nvPr>
            <p:ph type="sldNum" sz="quarter" idx="12"/>
          </p:nvPr>
        </p:nvSpPr>
        <p:spPr/>
        <p:txBody>
          <a:bodyPr/>
          <a:lstStyle/>
          <a:p>
            <a:fld id="{48F63A3B-78C7-47BE-AE5E-E10140E04643}" type="slidenum">
              <a:rPr lang="en-US" smtClean="0"/>
              <a:t>2</a:t>
            </a:fld>
            <a:endParaRPr lang="en-US" dirty="0"/>
          </a:p>
        </p:txBody>
      </p:sp>
    </p:spTree>
    <p:extLst>
      <p:ext uri="{BB962C8B-B14F-4D97-AF65-F5344CB8AC3E}">
        <p14:creationId xmlns:p14="http://schemas.microsoft.com/office/powerpoint/2010/main" val="541545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9FCFF66-7275-4290-9D89-07E6874E5089}"/>
              </a:ext>
            </a:extLst>
          </p:cNvPr>
          <p:cNvSpPr>
            <a:spLocks noGrp="1"/>
          </p:cNvSpPr>
          <p:nvPr>
            <p:ph type="title"/>
          </p:nvPr>
        </p:nvSpPr>
        <p:spPr/>
        <p:txBody>
          <a:bodyPr/>
          <a:lstStyle/>
          <a:p>
            <a:r>
              <a:rPr lang="en-US" dirty="0"/>
              <a:t>Minnesota Department of Human Rights</a:t>
            </a:r>
          </a:p>
        </p:txBody>
      </p:sp>
      <p:sp>
        <p:nvSpPr>
          <p:cNvPr id="15" name="Content Placeholder 14">
            <a:extLst>
              <a:ext uri="{FF2B5EF4-FFF2-40B4-BE49-F238E27FC236}">
                <a16:creationId xmlns:a16="http://schemas.microsoft.com/office/drawing/2014/main" id="{416F8744-B275-4D62-BD83-1E4D03C4F13B}"/>
              </a:ext>
            </a:extLst>
          </p:cNvPr>
          <p:cNvSpPr>
            <a:spLocks noGrp="1"/>
          </p:cNvSpPr>
          <p:nvPr>
            <p:ph sz="half" idx="1"/>
          </p:nvPr>
        </p:nvSpPr>
        <p:spPr/>
        <p:txBody>
          <a:bodyPr>
            <a:normAutofit fontScale="92500"/>
          </a:bodyPr>
          <a:lstStyle/>
          <a:p>
            <a:pPr marL="0" indent="0">
              <a:buNone/>
            </a:pPr>
            <a:r>
              <a:rPr lang="en-US" sz="2800" b="1" dirty="0"/>
              <a:t>Minnesota Department of Human Rights</a:t>
            </a:r>
          </a:p>
          <a:p>
            <a:r>
              <a:rPr lang="en-US" dirty="0"/>
              <a:t>We are the state’s civil rights enforcement agency.</a:t>
            </a:r>
          </a:p>
          <a:p>
            <a:r>
              <a:rPr lang="en-US" dirty="0"/>
              <a:t>We are charged with </a:t>
            </a:r>
            <a:r>
              <a:rPr lang="en-US" b="1" dirty="0"/>
              <a:t>upholding the civil rights of all Minnesotans </a:t>
            </a:r>
            <a:r>
              <a:rPr lang="en-US" dirty="0"/>
              <a:t>under the Minnesota Human Rights Act. </a:t>
            </a:r>
          </a:p>
          <a:p>
            <a:r>
              <a:rPr lang="en-US" dirty="0"/>
              <a:t>Our civil rights laws </a:t>
            </a:r>
            <a:r>
              <a:rPr lang="en-US" b="1" dirty="0"/>
              <a:t>prohibits discrimination</a:t>
            </a:r>
            <a:r>
              <a:rPr lang="en-US" dirty="0"/>
              <a:t> on the basis of all </a:t>
            </a:r>
            <a:r>
              <a:rPr lang="en-US" b="1" dirty="0"/>
              <a:t>protected class statuses</a:t>
            </a:r>
            <a:r>
              <a:rPr lang="en-US" dirty="0"/>
              <a:t>, including </a:t>
            </a:r>
            <a:r>
              <a:rPr lang="en-US" b="1" dirty="0"/>
              <a:t>race</a:t>
            </a:r>
            <a:r>
              <a:rPr lang="en-US" dirty="0"/>
              <a:t>. </a:t>
            </a:r>
          </a:p>
        </p:txBody>
      </p:sp>
      <p:sp>
        <p:nvSpPr>
          <p:cNvPr id="16" name="Content Placeholder 15">
            <a:extLst>
              <a:ext uri="{FF2B5EF4-FFF2-40B4-BE49-F238E27FC236}">
                <a16:creationId xmlns:a16="http://schemas.microsoft.com/office/drawing/2014/main" id="{0A185BB0-459C-45D8-B8AA-455932A5ED96}"/>
              </a:ext>
            </a:extLst>
          </p:cNvPr>
          <p:cNvSpPr>
            <a:spLocks noGrp="1"/>
          </p:cNvSpPr>
          <p:nvPr>
            <p:ph sz="half" idx="2"/>
          </p:nvPr>
        </p:nvSpPr>
        <p:spPr/>
        <p:txBody>
          <a:bodyPr anchor="ctr">
            <a:normAutofit/>
          </a:bodyPr>
          <a:lstStyle/>
          <a:p>
            <a:pPr marL="0" indent="0" algn="ctr">
              <a:buNone/>
            </a:pPr>
            <a:r>
              <a:rPr lang="en-US" b="1" dirty="0">
                <a:solidFill>
                  <a:schemeClr val="accent6"/>
                </a:solidFill>
              </a:rPr>
              <a:t>“Discrimination threatens the rights and privileges of the inhabitants of this state and menaces the institutions and foundations of democracy.” – Minnesota Human Rights Act </a:t>
            </a:r>
          </a:p>
        </p:txBody>
      </p:sp>
      <p:sp>
        <p:nvSpPr>
          <p:cNvPr id="4" name="Footer Placeholder 3">
            <a:extLst>
              <a:ext uri="{FF2B5EF4-FFF2-40B4-BE49-F238E27FC236}">
                <a16:creationId xmlns:a16="http://schemas.microsoft.com/office/drawing/2014/main" id="{44D31AD4-9838-4B4A-9832-2F0DEE190F8B}"/>
              </a:ext>
            </a:extLst>
          </p:cNvPr>
          <p:cNvSpPr>
            <a:spLocks noGrp="1"/>
          </p:cNvSpPr>
          <p:nvPr>
            <p:ph type="ftr" sz="quarter" idx="3"/>
          </p:nvPr>
        </p:nvSpPr>
        <p:spPr/>
        <p:txBody>
          <a:bodyPr/>
          <a:lstStyle/>
          <a:p>
            <a:r>
              <a:rPr lang="en-US"/>
              <a:t>mn.gov/mdhr</a:t>
            </a:r>
            <a:endParaRPr lang="en-US" dirty="0"/>
          </a:p>
        </p:txBody>
      </p:sp>
      <p:sp>
        <p:nvSpPr>
          <p:cNvPr id="5" name="Slide Number Placeholder 4">
            <a:extLst>
              <a:ext uri="{FF2B5EF4-FFF2-40B4-BE49-F238E27FC236}">
                <a16:creationId xmlns:a16="http://schemas.microsoft.com/office/drawing/2014/main" id="{4AAC5A22-4D36-4682-ABFF-900FB1F0ED0D}"/>
              </a:ext>
            </a:extLst>
          </p:cNvPr>
          <p:cNvSpPr>
            <a:spLocks noGrp="1"/>
          </p:cNvSpPr>
          <p:nvPr>
            <p:ph type="sldNum" sz="quarter" idx="12"/>
          </p:nvPr>
        </p:nvSpPr>
        <p:spPr/>
        <p:txBody>
          <a:bodyPr/>
          <a:lstStyle/>
          <a:p>
            <a:fld id="{48F63A3B-78C7-47BE-AE5E-E10140E04643}" type="slidenum">
              <a:rPr lang="en-US" smtClean="0"/>
              <a:pPr/>
              <a:t>3</a:t>
            </a:fld>
            <a:endParaRPr lang="en-US" dirty="0"/>
          </a:p>
        </p:txBody>
      </p:sp>
    </p:spTree>
    <p:extLst>
      <p:ext uri="{BB962C8B-B14F-4D97-AF65-F5344CB8AC3E}">
        <p14:creationId xmlns:p14="http://schemas.microsoft.com/office/powerpoint/2010/main" val="828835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C408C-C44C-4C70-B940-8AD0C79613E7}"/>
              </a:ext>
            </a:extLst>
          </p:cNvPr>
          <p:cNvSpPr>
            <a:spLocks noGrp="1"/>
          </p:cNvSpPr>
          <p:nvPr>
            <p:ph type="title"/>
          </p:nvPr>
        </p:nvSpPr>
        <p:spPr/>
        <p:txBody>
          <a:bodyPr/>
          <a:lstStyle/>
          <a:p>
            <a:r>
              <a:rPr lang="en-US" dirty="0"/>
              <a:t>Setting the Stage</a:t>
            </a:r>
          </a:p>
        </p:txBody>
      </p:sp>
      <p:sp>
        <p:nvSpPr>
          <p:cNvPr id="3" name="Content Placeholder 2">
            <a:extLst>
              <a:ext uri="{FF2B5EF4-FFF2-40B4-BE49-F238E27FC236}">
                <a16:creationId xmlns:a16="http://schemas.microsoft.com/office/drawing/2014/main" id="{3C5ECCC2-09B9-4439-B12E-94510049F286}"/>
              </a:ext>
            </a:extLst>
          </p:cNvPr>
          <p:cNvSpPr>
            <a:spLocks noGrp="1"/>
          </p:cNvSpPr>
          <p:nvPr>
            <p:ph idx="1"/>
          </p:nvPr>
        </p:nvSpPr>
        <p:spPr/>
        <p:txBody>
          <a:bodyPr>
            <a:normAutofit/>
          </a:bodyPr>
          <a:lstStyle/>
          <a:p>
            <a:pPr marL="457200" indent="-457200">
              <a:buFont typeface="+mj-lt"/>
              <a:buAutoNum type="arabicPeriod"/>
            </a:pPr>
            <a:r>
              <a:rPr lang="en-US" sz="4000" dirty="0"/>
              <a:t>Focus on Department of Human Rights Investigation into City of Minneapolis</a:t>
            </a:r>
          </a:p>
          <a:p>
            <a:pPr marL="457200" indent="-457200">
              <a:buFont typeface="+mj-lt"/>
              <a:buAutoNum type="arabicPeriod"/>
            </a:pPr>
            <a:r>
              <a:rPr lang="en-US" sz="4000" dirty="0"/>
              <a:t>Active Investigation</a:t>
            </a:r>
          </a:p>
          <a:p>
            <a:pPr marL="457200" indent="-457200">
              <a:buFont typeface="+mj-lt"/>
              <a:buAutoNum type="arabicPeriod"/>
            </a:pPr>
            <a:r>
              <a:rPr lang="en-US" sz="4000" dirty="0"/>
              <a:t>Prioritizing Outreach</a:t>
            </a:r>
          </a:p>
        </p:txBody>
      </p:sp>
      <p:sp>
        <p:nvSpPr>
          <p:cNvPr id="4" name="Footer Placeholder 3">
            <a:extLst>
              <a:ext uri="{FF2B5EF4-FFF2-40B4-BE49-F238E27FC236}">
                <a16:creationId xmlns:a16="http://schemas.microsoft.com/office/drawing/2014/main" id="{6FCFE9C3-E34E-4F40-8DE0-B19DD34822A0}"/>
              </a:ext>
            </a:extLst>
          </p:cNvPr>
          <p:cNvSpPr>
            <a:spLocks noGrp="1"/>
          </p:cNvSpPr>
          <p:nvPr>
            <p:ph type="ftr" sz="quarter" idx="3"/>
          </p:nvPr>
        </p:nvSpPr>
        <p:spPr/>
        <p:txBody>
          <a:bodyPr/>
          <a:lstStyle/>
          <a:p>
            <a:r>
              <a:rPr lang="en-US"/>
              <a:t>mn.gov/mdhr</a:t>
            </a:r>
            <a:endParaRPr lang="en-US" dirty="0"/>
          </a:p>
        </p:txBody>
      </p:sp>
      <p:sp>
        <p:nvSpPr>
          <p:cNvPr id="5" name="Slide Number Placeholder 4">
            <a:extLst>
              <a:ext uri="{FF2B5EF4-FFF2-40B4-BE49-F238E27FC236}">
                <a16:creationId xmlns:a16="http://schemas.microsoft.com/office/drawing/2014/main" id="{2D6AE599-E169-4C2B-884B-719D22819F1F}"/>
              </a:ext>
            </a:extLst>
          </p:cNvPr>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2924807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C40C3E-693F-4E8D-9004-0ECDFE8A686E}"/>
              </a:ext>
            </a:extLst>
          </p:cNvPr>
          <p:cNvSpPr>
            <a:spLocks noGrp="1"/>
          </p:cNvSpPr>
          <p:nvPr>
            <p:ph type="title"/>
          </p:nvPr>
        </p:nvSpPr>
        <p:spPr/>
        <p:txBody>
          <a:bodyPr/>
          <a:lstStyle/>
          <a:p>
            <a:r>
              <a:rPr lang="en-US" dirty="0"/>
              <a:t>Investigation Timeline (1)</a:t>
            </a:r>
          </a:p>
        </p:txBody>
      </p:sp>
      <p:graphicFrame>
        <p:nvGraphicFramePr>
          <p:cNvPr id="10" name="Content Placeholder 9" descr="Timeline with the date, June 2, 2020">
            <a:extLst>
              <a:ext uri="{FF2B5EF4-FFF2-40B4-BE49-F238E27FC236}">
                <a16:creationId xmlns:a16="http://schemas.microsoft.com/office/drawing/2014/main" id="{EA3C9994-5317-4EAC-B7BB-E81C6484FF13}"/>
              </a:ext>
            </a:extLst>
          </p:cNvPr>
          <p:cNvGraphicFramePr>
            <a:graphicFrameLocks noGrp="1"/>
          </p:cNvGraphicFramePr>
          <p:nvPr>
            <p:ph idx="1"/>
            <p:extLst>
              <p:ext uri="{D42A27DB-BD31-4B8C-83A1-F6EECF244321}">
                <p14:modId xmlns:p14="http://schemas.microsoft.com/office/powerpoint/2010/main" val="3996628598"/>
              </p:ext>
            </p:extLst>
          </p:nvPr>
        </p:nvGraphicFramePr>
        <p:xfrm>
          <a:off x="3409263" y="2707693"/>
          <a:ext cx="5373473" cy="19171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3"/>
          </p:nvPr>
        </p:nvSpPr>
        <p:spPr/>
        <p:txBody>
          <a:bodyPr/>
          <a:lstStyle/>
          <a:p>
            <a:r>
              <a:rPr lang="en-US"/>
              <a:t>mn.gov/mdhr</a:t>
            </a:r>
            <a:endParaRPr lang="en-US" dirty="0"/>
          </a:p>
        </p:txBody>
      </p:sp>
      <p:sp>
        <p:nvSpPr>
          <p:cNvPr id="11" name="Slide Number Placeholder 10">
            <a:extLst>
              <a:ext uri="{FF2B5EF4-FFF2-40B4-BE49-F238E27FC236}">
                <a16:creationId xmlns:a16="http://schemas.microsoft.com/office/drawing/2014/main" id="{CBEE8AAC-1AD8-473E-80A6-98CAB6C88164}"/>
              </a:ext>
            </a:extLst>
          </p:cNvPr>
          <p:cNvSpPr>
            <a:spLocks noGrp="1"/>
          </p:cNvSpPr>
          <p:nvPr>
            <p:ph type="sldNum" sz="quarter" idx="12"/>
          </p:nvPr>
        </p:nvSpPr>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80467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C40C3E-693F-4E8D-9004-0ECDFE8A686E}"/>
              </a:ext>
            </a:extLst>
          </p:cNvPr>
          <p:cNvSpPr>
            <a:spLocks noGrp="1"/>
          </p:cNvSpPr>
          <p:nvPr>
            <p:ph type="title"/>
          </p:nvPr>
        </p:nvSpPr>
        <p:spPr/>
        <p:txBody>
          <a:bodyPr/>
          <a:lstStyle/>
          <a:p>
            <a:r>
              <a:rPr lang="en-US" dirty="0"/>
              <a:t>June 2: Announcement</a:t>
            </a:r>
          </a:p>
        </p:txBody>
      </p:sp>
      <p:pic>
        <p:nvPicPr>
          <p:cNvPr id="4098" name="Picture 2" descr="Governor Tim Walz tweet from June 2, 2020: &quot;Our Minnesota Department of Human Rights today filed a civil rights charge against the MPD. @mnhumanrights will investigate the department's policies, procedures, and practices over the past 10 years to determine if they engaged in systemic discriminatory practices.&quot;">
            <a:extLst>
              <a:ext uri="{FF2B5EF4-FFF2-40B4-BE49-F238E27FC236}">
                <a16:creationId xmlns:a16="http://schemas.microsoft.com/office/drawing/2014/main" id="{047E9909-83A5-4A5A-908F-10CB72EB7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2094" y="1430883"/>
            <a:ext cx="6753225" cy="4505325"/>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3"/>
          </p:nvPr>
        </p:nvSpPr>
        <p:spPr/>
        <p:txBody>
          <a:bodyPr/>
          <a:lstStyle/>
          <a:p>
            <a:r>
              <a:rPr lang="en-US"/>
              <a:t>mn.gov/mdhr</a:t>
            </a:r>
            <a:endParaRPr lang="en-US" dirty="0"/>
          </a:p>
        </p:txBody>
      </p:sp>
      <p:sp>
        <p:nvSpPr>
          <p:cNvPr id="3" name="Slide Number Placeholder 2">
            <a:extLst>
              <a:ext uri="{FF2B5EF4-FFF2-40B4-BE49-F238E27FC236}">
                <a16:creationId xmlns:a16="http://schemas.microsoft.com/office/drawing/2014/main" id="{25102C5C-70F3-46BC-98F5-226D13553174}"/>
              </a:ext>
            </a:extLst>
          </p:cNvPr>
          <p:cNvSpPr>
            <a:spLocks noGrp="1"/>
          </p:cNvSpPr>
          <p:nvPr>
            <p:ph type="sldNum" sz="quarter" idx="12"/>
          </p:nvPr>
        </p:nvSpPr>
        <p:spPr/>
        <p:txBody>
          <a:bodyPr/>
          <a:lstStyle/>
          <a:p>
            <a:fld id="{48F63A3B-78C7-47BE-AE5E-E10140E04643}" type="slidenum">
              <a:rPr lang="en-US" smtClean="0"/>
              <a:t>6</a:t>
            </a:fld>
            <a:endParaRPr lang="en-US" dirty="0"/>
          </a:p>
        </p:txBody>
      </p:sp>
    </p:spTree>
    <p:extLst>
      <p:ext uri="{BB962C8B-B14F-4D97-AF65-F5344CB8AC3E}">
        <p14:creationId xmlns:p14="http://schemas.microsoft.com/office/powerpoint/2010/main" val="2919337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C40C3E-693F-4E8D-9004-0ECDFE8A686E}"/>
              </a:ext>
            </a:extLst>
          </p:cNvPr>
          <p:cNvSpPr>
            <a:spLocks noGrp="1"/>
          </p:cNvSpPr>
          <p:nvPr>
            <p:ph type="title"/>
          </p:nvPr>
        </p:nvSpPr>
        <p:spPr/>
        <p:txBody>
          <a:bodyPr/>
          <a:lstStyle/>
          <a:p>
            <a:r>
              <a:rPr lang="en-US" dirty="0"/>
              <a:t>Investigation Timeline (2)</a:t>
            </a:r>
          </a:p>
        </p:txBody>
      </p:sp>
      <p:graphicFrame>
        <p:nvGraphicFramePr>
          <p:cNvPr id="10" name="Content Placeholder 9" descr="Timeline with the dates, June 2 and June 5, 2020">
            <a:extLst>
              <a:ext uri="{FF2B5EF4-FFF2-40B4-BE49-F238E27FC236}">
                <a16:creationId xmlns:a16="http://schemas.microsoft.com/office/drawing/2014/main" id="{EA3C9994-5317-4EAC-B7BB-E81C6484FF13}"/>
              </a:ext>
            </a:extLst>
          </p:cNvPr>
          <p:cNvGraphicFramePr>
            <a:graphicFrameLocks noGrp="1"/>
          </p:cNvGraphicFramePr>
          <p:nvPr>
            <p:ph idx="1"/>
            <p:extLst>
              <p:ext uri="{D42A27DB-BD31-4B8C-83A1-F6EECF244321}">
                <p14:modId xmlns:p14="http://schemas.microsoft.com/office/powerpoint/2010/main" val="1249301079"/>
              </p:ext>
            </p:extLst>
          </p:nvPr>
        </p:nvGraphicFramePr>
        <p:xfrm>
          <a:off x="3409263" y="2707693"/>
          <a:ext cx="5373473" cy="19171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3"/>
          </p:nvPr>
        </p:nvSpPr>
        <p:spPr/>
        <p:txBody>
          <a:bodyPr/>
          <a:lstStyle/>
          <a:p>
            <a:r>
              <a:rPr lang="en-US"/>
              <a:t>mn.gov/mdhr</a:t>
            </a:r>
            <a:endParaRPr lang="en-US" dirty="0"/>
          </a:p>
        </p:txBody>
      </p:sp>
      <p:sp>
        <p:nvSpPr>
          <p:cNvPr id="2" name="Slide Number Placeholder 1">
            <a:extLst>
              <a:ext uri="{FF2B5EF4-FFF2-40B4-BE49-F238E27FC236}">
                <a16:creationId xmlns:a16="http://schemas.microsoft.com/office/drawing/2014/main" id="{DD9CA95F-7557-4B09-8E8F-954A5E7DC5D3}"/>
              </a:ext>
            </a:extLst>
          </p:cNvPr>
          <p:cNvSpPr>
            <a:spLocks noGrp="1"/>
          </p:cNvSpPr>
          <p:nvPr>
            <p:ph type="sldNum" sz="quarter" idx="12"/>
          </p:nvPr>
        </p:nvSpPr>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26854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C40C3E-693F-4E8D-9004-0ECDFE8A686E}"/>
              </a:ext>
            </a:extLst>
          </p:cNvPr>
          <p:cNvSpPr>
            <a:spLocks noGrp="1"/>
          </p:cNvSpPr>
          <p:nvPr>
            <p:ph type="title"/>
          </p:nvPr>
        </p:nvSpPr>
        <p:spPr/>
        <p:txBody>
          <a:bodyPr/>
          <a:lstStyle/>
          <a:p>
            <a:r>
              <a:rPr lang="en-US" dirty="0"/>
              <a:t>June 5: Proposed Court Order</a:t>
            </a:r>
          </a:p>
        </p:txBody>
      </p:sp>
      <p:pic>
        <p:nvPicPr>
          <p:cNvPr id="2050" name="Picture 2" descr="City of Minneapolis must implement the following measures by Hennepin County Court Order:&#10;&#10;Chokeholds are immediately banned; Police officers have a duty to report and intervene if another officer utilizes unauthorized use of force; Use of crowd control weapons during protests/demonstrations may only be approved by the Chief of Police; Timely and transparent discipline decisions for police officers must be made; Body camera footage may be audited by the Minneapolis Civil Rights Department.&#10;">
            <a:extLst>
              <a:ext uri="{FF2B5EF4-FFF2-40B4-BE49-F238E27FC236}">
                <a16:creationId xmlns:a16="http://schemas.microsoft.com/office/drawing/2014/main" id="{2403C73B-3329-40E8-B750-70DDBE3BC51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38671" y="1825625"/>
            <a:ext cx="8314658"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3"/>
          </p:nvPr>
        </p:nvSpPr>
        <p:spPr/>
        <p:txBody>
          <a:bodyPr/>
          <a:lstStyle/>
          <a:p>
            <a:r>
              <a:rPr lang="en-US"/>
              <a:t>mn.gov/mdhr</a:t>
            </a:r>
            <a:endParaRPr lang="en-US" dirty="0"/>
          </a:p>
        </p:txBody>
      </p:sp>
      <p:sp>
        <p:nvSpPr>
          <p:cNvPr id="3" name="Slide Number Placeholder 2">
            <a:extLst>
              <a:ext uri="{FF2B5EF4-FFF2-40B4-BE49-F238E27FC236}">
                <a16:creationId xmlns:a16="http://schemas.microsoft.com/office/drawing/2014/main" id="{46E82A2C-0408-4806-98DB-8FB8A5F1A8F1}"/>
              </a:ext>
            </a:extLst>
          </p:cNvPr>
          <p:cNvSpPr>
            <a:spLocks noGrp="1"/>
          </p:cNvSpPr>
          <p:nvPr>
            <p:ph type="sldNum" sz="quarter" idx="12"/>
          </p:nvPr>
        </p:nvSpPr>
        <p:spPr/>
        <p:txBody>
          <a:bodyPr/>
          <a:lstStyle/>
          <a:p>
            <a:fld id="{48F63A3B-78C7-47BE-AE5E-E10140E04643}" type="slidenum">
              <a:rPr lang="en-US" smtClean="0"/>
              <a:t>8</a:t>
            </a:fld>
            <a:endParaRPr lang="en-US" dirty="0"/>
          </a:p>
        </p:txBody>
      </p:sp>
    </p:spTree>
    <p:extLst>
      <p:ext uri="{BB962C8B-B14F-4D97-AF65-F5344CB8AC3E}">
        <p14:creationId xmlns:p14="http://schemas.microsoft.com/office/powerpoint/2010/main" val="2990076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C40C3E-693F-4E8D-9004-0ECDFE8A686E}"/>
              </a:ext>
            </a:extLst>
          </p:cNvPr>
          <p:cNvSpPr>
            <a:spLocks noGrp="1"/>
          </p:cNvSpPr>
          <p:nvPr>
            <p:ph type="title"/>
          </p:nvPr>
        </p:nvSpPr>
        <p:spPr>
          <a:xfrm>
            <a:off x="838200" y="152400"/>
            <a:ext cx="10337800" cy="914400"/>
          </a:xfrm>
        </p:spPr>
        <p:txBody>
          <a:bodyPr>
            <a:normAutofit/>
          </a:bodyPr>
          <a:lstStyle/>
          <a:p>
            <a:r>
              <a:rPr lang="en-US" dirty="0"/>
              <a:t>Investigation Timeline (3)</a:t>
            </a:r>
          </a:p>
        </p:txBody>
      </p:sp>
      <p:graphicFrame>
        <p:nvGraphicFramePr>
          <p:cNvPr id="10" name="Content Placeholder 9" descr="Timeline with the dates June 2, June 5, and June 8, 2020">
            <a:extLst>
              <a:ext uri="{FF2B5EF4-FFF2-40B4-BE49-F238E27FC236}">
                <a16:creationId xmlns:a16="http://schemas.microsoft.com/office/drawing/2014/main" id="{EA3C9994-5317-4EAC-B7BB-E81C6484FF13}"/>
              </a:ext>
            </a:extLst>
          </p:cNvPr>
          <p:cNvGraphicFramePr>
            <a:graphicFrameLocks noGrp="1"/>
          </p:cNvGraphicFramePr>
          <p:nvPr>
            <p:ph idx="1"/>
            <p:extLst>
              <p:ext uri="{D42A27DB-BD31-4B8C-83A1-F6EECF244321}">
                <p14:modId xmlns:p14="http://schemas.microsoft.com/office/powerpoint/2010/main" val="2191458787"/>
              </p:ext>
            </p:extLst>
          </p:nvPr>
        </p:nvGraphicFramePr>
        <p:xfrm>
          <a:off x="1561171" y="2274849"/>
          <a:ext cx="8608741" cy="3166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3"/>
          </p:nvPr>
        </p:nvSpPr>
        <p:spPr/>
        <p:txBody>
          <a:bodyPr/>
          <a:lstStyle/>
          <a:p>
            <a:r>
              <a:rPr lang="en-US"/>
              <a:t>mn.gov/mdhr</a:t>
            </a:r>
            <a:endParaRPr lang="en-US" dirty="0"/>
          </a:p>
        </p:txBody>
      </p:sp>
      <p:sp>
        <p:nvSpPr>
          <p:cNvPr id="2" name="Slide Number Placeholder 1">
            <a:extLst>
              <a:ext uri="{FF2B5EF4-FFF2-40B4-BE49-F238E27FC236}">
                <a16:creationId xmlns:a16="http://schemas.microsoft.com/office/drawing/2014/main" id="{71EA1AB1-9924-4568-A4A1-807E9771F252}"/>
              </a:ext>
            </a:extLst>
          </p:cNvPr>
          <p:cNvSpPr>
            <a:spLocks noGrp="1"/>
          </p:cNvSpPr>
          <p:nvPr>
            <p:ph type="sldNum" sz="quarter" idx="12"/>
          </p:nvPr>
        </p:nvSpPr>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3788568019"/>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DFDE64AAE0974A8908DD3553DDBF03" ma:contentTypeVersion="0" ma:contentTypeDescription="Create a new document." ma:contentTypeScope="" ma:versionID="46a287b4c15f326c72e9d063441dc0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617A5B-38EC-4037-96F9-B81D9FB1B3A7}">
  <ds:schemaRefs>
    <ds:schemaRef ds:uri="http://schemas.microsoft.com/sharepoint/v3/contenttype/forms"/>
  </ds:schemaRefs>
</ds:datastoreItem>
</file>

<file path=customXml/itemProps2.xml><?xml version="1.0" encoding="utf-8"?>
<ds:datastoreItem xmlns:ds="http://schemas.openxmlformats.org/officeDocument/2006/customXml" ds:itemID="{226A1386-9537-4EA6-B9A3-FB7D154FAC23}">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2C9447E-F997-462B-B617-BE5B3B6BA1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PowerPoint Template</Template>
  <TotalTime>2579</TotalTime>
  <Words>1999</Words>
  <Application>Microsoft Office PowerPoint</Application>
  <PresentationFormat>Widescreen</PresentationFormat>
  <Paragraphs>162</Paragraphs>
  <Slides>15</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NeueHaasGroteskText Std</vt:lpstr>
      <vt:lpstr>MN.IT</vt:lpstr>
      <vt:lpstr>Civil Rights Investigation into Minneapolis Police Department </vt:lpstr>
      <vt:lpstr>Building a Thriving Minnesota</vt:lpstr>
      <vt:lpstr>Minnesota Department of Human Rights</vt:lpstr>
      <vt:lpstr>Setting the Stage</vt:lpstr>
      <vt:lpstr>Investigation Timeline (1)</vt:lpstr>
      <vt:lpstr>June 2: Announcement</vt:lpstr>
      <vt:lpstr>Investigation Timeline (2)</vt:lpstr>
      <vt:lpstr>June 5: Proposed Court Order</vt:lpstr>
      <vt:lpstr>Investigation Timeline (3)</vt:lpstr>
      <vt:lpstr>June 8: Approved Court Order</vt:lpstr>
      <vt:lpstr>Today: Heart of the Investigation</vt:lpstr>
      <vt:lpstr>Today</vt:lpstr>
      <vt:lpstr>Common Questions</vt:lpstr>
      <vt:lpstr>Online Resources</vt:lpstr>
      <vt:lpstr>Thank you!</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Rights Investigation into Minneapolis Police Department</dc:title>
  <dc:subject/>
  <dc:creator>Shokohzadeh, Audel (MDHR)</dc:creator>
  <cp:keywords>PowerPoint, Template</cp:keywords>
  <dc:description>Version 1.1, Released 8-2016</dc:description>
  <cp:lastModifiedBy>Miller, Chad (MCD)</cp:lastModifiedBy>
  <cp:revision>52</cp:revision>
  <dcterms:created xsi:type="dcterms:W3CDTF">2020-08-10T17:09:43Z</dcterms:created>
  <dcterms:modified xsi:type="dcterms:W3CDTF">2020-11-17T16:17:46Z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0x01010090DFDE64AAE0974A8908DD3553DDBF03</vt:lpwstr>
  </property>
  <property fmtid="{D5CDD505-2E9C-101B-9397-08002B2CF9AE}" pid="3" name="_MarkAsFinal">
    <vt:bool>true</vt:bool>
  </property>
</Properties>
</file>